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5" r:id="rId50"/>
    <p:sldId id="306" r:id="rId51"/>
    <p:sldId id="307" r:id="rId52"/>
    <p:sldId id="308" r:id="rId53"/>
    <p:sldId id="310"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7" r:id="rId74"/>
    <p:sldId id="332" r:id="rId75"/>
    <p:sldId id="336" r:id="rId76"/>
    <p:sldId id="309" r:id="rId77"/>
    <p:sldId id="338" r:id="rId78"/>
    <p:sldId id="339" r:id="rId79"/>
    <p:sldId id="340" r:id="rId80"/>
    <p:sldId id="341" r:id="rId81"/>
    <p:sldId id="342" r:id="rId82"/>
    <p:sldId id="343" r:id="rId83"/>
    <p:sldId id="344" r:id="rId84"/>
    <p:sldId id="345" r:id="rId85"/>
    <p:sldId id="333" r:id="rId86"/>
    <p:sldId id="334" r:id="rId87"/>
    <p:sldId id="335" r:id="rId8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2A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864" y="8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57089-5F1F-4FBA-A174-91EBCF264A5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l-GR"/>
        </a:p>
      </dgm:t>
    </dgm:pt>
    <dgm:pt modelId="{8DE0BA78-0F2A-457C-AC17-02CC3CABFBFD}">
      <dgm:prSet phldrT="[Κείμενο]"/>
      <dgm:spPr/>
      <dgm:t>
        <a:bodyPr/>
        <a:lstStyle/>
        <a:p>
          <a:r>
            <a:rPr lang="el-GR" b="1" dirty="0" smtClean="0">
              <a:solidFill>
                <a:schemeClr val="accent6">
                  <a:lumMod val="50000"/>
                </a:schemeClr>
              </a:solidFill>
            </a:rPr>
            <a:t>Ευαισθησία ή απόδοση</a:t>
          </a:r>
          <a:endParaRPr lang="el-GR" b="1" dirty="0">
            <a:solidFill>
              <a:schemeClr val="accent6">
                <a:lumMod val="50000"/>
              </a:schemeClr>
            </a:solidFill>
          </a:endParaRPr>
        </a:p>
      </dgm:t>
    </dgm:pt>
    <dgm:pt modelId="{86E79ED6-B01E-49A2-9368-13B2D6558BA2}" type="parTrans" cxnId="{CBF86627-73D7-4218-BEF2-475B1DCA59ED}">
      <dgm:prSet/>
      <dgm:spPr/>
      <dgm:t>
        <a:bodyPr/>
        <a:lstStyle/>
        <a:p>
          <a:endParaRPr lang="el-GR"/>
        </a:p>
      </dgm:t>
    </dgm:pt>
    <dgm:pt modelId="{BFE0AC00-2997-4B7D-AF69-5ED5921B41A1}" type="sibTrans" cxnId="{CBF86627-73D7-4218-BEF2-475B1DCA59ED}">
      <dgm:prSet/>
      <dgm:spPr/>
      <dgm:t>
        <a:bodyPr/>
        <a:lstStyle/>
        <a:p>
          <a:endParaRPr lang="el-GR"/>
        </a:p>
      </dgm:t>
    </dgm:pt>
    <dgm:pt modelId="{FE948673-079A-4564-BA67-45B8B0C5CC39}">
      <dgm:prSet phldrT="[Κείμενο]"/>
      <dgm:spPr/>
      <dgm:t>
        <a:bodyPr/>
        <a:lstStyle/>
        <a:p>
          <a:r>
            <a:rPr lang="el-GR" b="1" dirty="0" smtClean="0">
              <a:solidFill>
                <a:schemeClr val="accent6">
                  <a:lumMod val="50000"/>
                </a:schemeClr>
              </a:solidFill>
            </a:rPr>
            <a:t>Απόκριση συχνοτήτων</a:t>
          </a:r>
          <a:endParaRPr lang="el-GR" b="1" dirty="0">
            <a:solidFill>
              <a:schemeClr val="accent6">
                <a:lumMod val="50000"/>
              </a:schemeClr>
            </a:solidFill>
          </a:endParaRPr>
        </a:p>
      </dgm:t>
    </dgm:pt>
    <dgm:pt modelId="{903EC859-CF8C-448D-979C-D5B0CE633F10}" type="parTrans" cxnId="{B8E7B145-535D-4851-9120-49921EFF5037}">
      <dgm:prSet/>
      <dgm:spPr/>
      <dgm:t>
        <a:bodyPr/>
        <a:lstStyle/>
        <a:p>
          <a:endParaRPr lang="el-GR"/>
        </a:p>
      </dgm:t>
    </dgm:pt>
    <dgm:pt modelId="{2A225DFB-89A1-44C5-96A7-A462F83B1411}" type="sibTrans" cxnId="{B8E7B145-535D-4851-9120-49921EFF5037}">
      <dgm:prSet/>
      <dgm:spPr/>
      <dgm:t>
        <a:bodyPr/>
        <a:lstStyle/>
        <a:p>
          <a:endParaRPr lang="el-GR"/>
        </a:p>
      </dgm:t>
    </dgm:pt>
    <dgm:pt modelId="{E273BB9D-0F62-46CD-A34F-2006FD7EF6A8}">
      <dgm:prSet phldrT="[Κείμενο]" custT="1"/>
      <dgm:spPr/>
      <dgm:t>
        <a:bodyPr/>
        <a:lstStyle/>
        <a:p>
          <a:pPr algn="just"/>
          <a:r>
            <a:rPr lang="el-GR" sz="1800" dirty="0" smtClean="0"/>
            <a:t>Είναι η καμπύλη απόκρισης που παρουσιάζει την ίδια ένταση (ακουστότητα) και ύψος (συχνότητα) με το ηχητικό σήμα.</a:t>
          </a:r>
          <a:endParaRPr lang="el-GR" sz="1800" dirty="0"/>
        </a:p>
      </dgm:t>
    </dgm:pt>
    <dgm:pt modelId="{CCB82B11-EA7A-43AF-A6E3-D6363D4978DE}" type="parTrans" cxnId="{4B0EC44E-E31F-42C8-8E62-25F66C41BC3C}">
      <dgm:prSet/>
      <dgm:spPr/>
      <dgm:t>
        <a:bodyPr/>
        <a:lstStyle/>
        <a:p>
          <a:endParaRPr lang="el-GR"/>
        </a:p>
      </dgm:t>
    </dgm:pt>
    <dgm:pt modelId="{056C93E1-189D-4FAA-B0A2-5AEBC12A6E49}" type="sibTrans" cxnId="{4B0EC44E-E31F-42C8-8E62-25F66C41BC3C}">
      <dgm:prSet/>
      <dgm:spPr/>
      <dgm:t>
        <a:bodyPr/>
        <a:lstStyle/>
        <a:p>
          <a:endParaRPr lang="el-GR"/>
        </a:p>
      </dgm:t>
    </dgm:pt>
    <dgm:pt modelId="{089ACE25-2BA6-4B21-B5BC-6170F79F1583}">
      <dgm:prSet phldrT="[Κείμενο]"/>
      <dgm:spPr/>
      <dgm:t>
        <a:bodyPr/>
        <a:lstStyle/>
        <a:p>
          <a:r>
            <a:rPr lang="el-GR" b="1" dirty="0" smtClean="0">
              <a:solidFill>
                <a:schemeClr val="accent6">
                  <a:lumMod val="50000"/>
                </a:schemeClr>
              </a:solidFill>
            </a:rPr>
            <a:t>Πιστότητα</a:t>
          </a:r>
          <a:endParaRPr lang="el-GR" b="1" dirty="0">
            <a:solidFill>
              <a:schemeClr val="accent6">
                <a:lumMod val="50000"/>
              </a:schemeClr>
            </a:solidFill>
          </a:endParaRPr>
        </a:p>
      </dgm:t>
    </dgm:pt>
    <dgm:pt modelId="{D4DD2139-F5AE-4E42-A2B8-023A650AFCD1}" type="parTrans" cxnId="{52F213B8-3785-443B-8AD2-081638D4300D}">
      <dgm:prSet/>
      <dgm:spPr/>
      <dgm:t>
        <a:bodyPr/>
        <a:lstStyle/>
        <a:p>
          <a:endParaRPr lang="el-GR"/>
        </a:p>
      </dgm:t>
    </dgm:pt>
    <dgm:pt modelId="{EA70DD65-DE33-41E1-BE2D-9FF7F9A1CC8C}" type="sibTrans" cxnId="{52F213B8-3785-443B-8AD2-081638D4300D}">
      <dgm:prSet/>
      <dgm:spPr/>
      <dgm:t>
        <a:bodyPr/>
        <a:lstStyle/>
        <a:p>
          <a:endParaRPr lang="el-GR"/>
        </a:p>
      </dgm:t>
    </dgm:pt>
    <dgm:pt modelId="{00AF4D68-D8E2-4CEC-9660-28B501CD946B}">
      <dgm:prSet phldrT="[Κείμενο]" custT="1"/>
      <dgm:spPr/>
      <dgm:t>
        <a:bodyPr anchor="ctr"/>
        <a:lstStyle/>
        <a:p>
          <a:r>
            <a:rPr lang="el-GR" sz="1800" dirty="0" smtClean="0"/>
            <a:t>Είναι η ικανότητα ενός μικροφώνου να μετατρέπει τα ηχητικά κύματα σε αντίστοιχα ηλεκτρικά χωρίς παραμορφώσεις.</a:t>
          </a:r>
          <a:endParaRPr lang="el-GR" sz="1800" dirty="0"/>
        </a:p>
      </dgm:t>
    </dgm:pt>
    <dgm:pt modelId="{6A71EA60-D509-4A6B-B8C3-F1464B920595}" type="parTrans" cxnId="{7A97FCA3-1F4E-4B31-965E-E7D75333D74E}">
      <dgm:prSet/>
      <dgm:spPr/>
      <dgm:t>
        <a:bodyPr/>
        <a:lstStyle/>
        <a:p>
          <a:endParaRPr lang="el-GR"/>
        </a:p>
      </dgm:t>
    </dgm:pt>
    <dgm:pt modelId="{26BDC144-70C7-4234-B721-E146B8C10EDE}" type="sibTrans" cxnId="{7A97FCA3-1F4E-4B31-965E-E7D75333D74E}">
      <dgm:prSet/>
      <dgm:spPr/>
      <dgm:t>
        <a:bodyPr/>
        <a:lstStyle/>
        <a:p>
          <a:endParaRPr lang="el-GR"/>
        </a:p>
      </dgm:t>
    </dgm:pt>
    <dgm:pt modelId="{2F9B9886-8B10-418E-85C7-3425B0677F73}">
      <dgm:prSet phldrT="[Κείμενο]" custT="1"/>
      <dgm:spPr/>
      <dgm:t>
        <a:bodyPr/>
        <a:lstStyle/>
        <a:p>
          <a:pPr algn="just"/>
          <a:r>
            <a:rPr lang="el-GR" sz="1800" b="1" dirty="0" smtClean="0"/>
            <a:t>Μονάδες Μέτρησης: </a:t>
          </a:r>
          <a:r>
            <a:rPr lang="en-US" sz="1800" dirty="0" err="1" smtClean="0"/>
            <a:t>mVolt</a:t>
          </a:r>
          <a:r>
            <a:rPr lang="en-US" sz="1800" dirty="0" smtClean="0"/>
            <a:t>/bar</a:t>
          </a:r>
          <a:endParaRPr lang="el-GR" sz="1800" dirty="0"/>
        </a:p>
      </dgm:t>
    </dgm:pt>
    <dgm:pt modelId="{450DE5C1-EED1-4B9A-AF5A-0FBB303F4A95}" type="sibTrans" cxnId="{EB57844F-0214-4B92-83A3-A23F444773E7}">
      <dgm:prSet/>
      <dgm:spPr/>
      <dgm:t>
        <a:bodyPr/>
        <a:lstStyle/>
        <a:p>
          <a:endParaRPr lang="el-GR"/>
        </a:p>
      </dgm:t>
    </dgm:pt>
    <dgm:pt modelId="{A1EF0A71-86A5-40F9-B135-D96EAF6BB88B}" type="parTrans" cxnId="{EB57844F-0214-4B92-83A3-A23F444773E7}">
      <dgm:prSet/>
      <dgm:spPr/>
      <dgm:t>
        <a:bodyPr/>
        <a:lstStyle/>
        <a:p>
          <a:endParaRPr lang="el-GR"/>
        </a:p>
      </dgm:t>
    </dgm:pt>
    <dgm:pt modelId="{472CB84E-7ED3-4C32-9927-65FAACAC67D9}">
      <dgm:prSet phldrT="[Κείμενο]" custT="1"/>
      <dgm:spPr/>
      <dgm:t>
        <a:bodyPr/>
        <a:lstStyle/>
        <a:p>
          <a:pPr algn="just"/>
          <a:r>
            <a:rPr lang="el-GR" sz="1800" dirty="0" smtClean="0"/>
            <a:t>Ονομάζουμε την ικανότητα του μικροφώνου να δίνει στην έξοδό του μεγάλη ηλεκτρική τάση με την εφαρμογή, όσο το δυνατόν, μικρότερης ηχητικής πηγής. </a:t>
          </a:r>
          <a:endParaRPr lang="el-GR" sz="1800" dirty="0"/>
        </a:p>
      </dgm:t>
    </dgm:pt>
    <dgm:pt modelId="{58BB8312-12EB-460F-AD5E-BEE384D85DD1}" type="sibTrans" cxnId="{E63DE6B5-575C-49CC-A08A-71E0727F9B79}">
      <dgm:prSet/>
      <dgm:spPr/>
      <dgm:t>
        <a:bodyPr/>
        <a:lstStyle/>
        <a:p>
          <a:endParaRPr lang="el-GR"/>
        </a:p>
      </dgm:t>
    </dgm:pt>
    <dgm:pt modelId="{BCC60252-969A-4C3C-9DC0-23FF0661CC61}" type="parTrans" cxnId="{E63DE6B5-575C-49CC-A08A-71E0727F9B79}">
      <dgm:prSet/>
      <dgm:spPr/>
      <dgm:t>
        <a:bodyPr/>
        <a:lstStyle/>
        <a:p>
          <a:endParaRPr lang="el-GR"/>
        </a:p>
      </dgm:t>
    </dgm:pt>
    <dgm:pt modelId="{C03488EF-DF80-4EAD-872D-438890AC6E2D}" type="pres">
      <dgm:prSet presAssocID="{11257089-5F1F-4FBA-A174-91EBCF264A5D}" presName="linearFlow" presStyleCnt="0">
        <dgm:presLayoutVars>
          <dgm:dir/>
          <dgm:animLvl val="lvl"/>
          <dgm:resizeHandles val="exact"/>
        </dgm:presLayoutVars>
      </dgm:prSet>
      <dgm:spPr/>
      <dgm:t>
        <a:bodyPr/>
        <a:lstStyle/>
        <a:p>
          <a:endParaRPr lang="el-GR"/>
        </a:p>
      </dgm:t>
    </dgm:pt>
    <dgm:pt modelId="{5DAA35C2-1B54-441B-A22F-43C22200D8A0}" type="pres">
      <dgm:prSet presAssocID="{8DE0BA78-0F2A-457C-AC17-02CC3CABFBFD}" presName="composite" presStyleCnt="0"/>
      <dgm:spPr/>
    </dgm:pt>
    <dgm:pt modelId="{AB1581DF-CFB4-40AA-8EB1-BCE6DDDCC38F}" type="pres">
      <dgm:prSet presAssocID="{8DE0BA78-0F2A-457C-AC17-02CC3CABFBFD}" presName="parentText" presStyleLbl="alignNode1" presStyleIdx="0" presStyleCnt="3">
        <dgm:presLayoutVars>
          <dgm:chMax val="1"/>
          <dgm:bulletEnabled val="1"/>
        </dgm:presLayoutVars>
      </dgm:prSet>
      <dgm:spPr/>
      <dgm:t>
        <a:bodyPr/>
        <a:lstStyle/>
        <a:p>
          <a:endParaRPr lang="el-GR"/>
        </a:p>
      </dgm:t>
    </dgm:pt>
    <dgm:pt modelId="{38D52B7D-FF47-4820-AD02-5E705341BCB6}" type="pres">
      <dgm:prSet presAssocID="{8DE0BA78-0F2A-457C-AC17-02CC3CABFBFD}" presName="descendantText" presStyleLbl="alignAcc1" presStyleIdx="0" presStyleCnt="3">
        <dgm:presLayoutVars>
          <dgm:bulletEnabled val="1"/>
        </dgm:presLayoutVars>
      </dgm:prSet>
      <dgm:spPr/>
      <dgm:t>
        <a:bodyPr/>
        <a:lstStyle/>
        <a:p>
          <a:endParaRPr lang="el-GR"/>
        </a:p>
      </dgm:t>
    </dgm:pt>
    <dgm:pt modelId="{B4F2F668-E3CB-4447-B65E-877ABD9F199B}" type="pres">
      <dgm:prSet presAssocID="{BFE0AC00-2997-4B7D-AF69-5ED5921B41A1}" presName="sp" presStyleCnt="0"/>
      <dgm:spPr/>
    </dgm:pt>
    <dgm:pt modelId="{C11F9B8B-816D-41B8-AB4D-286B15117810}" type="pres">
      <dgm:prSet presAssocID="{FE948673-079A-4564-BA67-45B8B0C5CC39}" presName="composite" presStyleCnt="0"/>
      <dgm:spPr/>
    </dgm:pt>
    <dgm:pt modelId="{ADEE3AFB-7043-4D5B-AD5E-437D9B200391}" type="pres">
      <dgm:prSet presAssocID="{FE948673-079A-4564-BA67-45B8B0C5CC39}" presName="parentText" presStyleLbl="alignNode1" presStyleIdx="1" presStyleCnt="3">
        <dgm:presLayoutVars>
          <dgm:chMax val="1"/>
          <dgm:bulletEnabled val="1"/>
        </dgm:presLayoutVars>
      </dgm:prSet>
      <dgm:spPr/>
      <dgm:t>
        <a:bodyPr/>
        <a:lstStyle/>
        <a:p>
          <a:endParaRPr lang="el-GR"/>
        </a:p>
      </dgm:t>
    </dgm:pt>
    <dgm:pt modelId="{9B0209F0-E3FC-45C2-ABC8-8FF97A835D4E}" type="pres">
      <dgm:prSet presAssocID="{FE948673-079A-4564-BA67-45B8B0C5CC39}" presName="descendantText" presStyleLbl="alignAcc1" presStyleIdx="1" presStyleCnt="3">
        <dgm:presLayoutVars>
          <dgm:bulletEnabled val="1"/>
        </dgm:presLayoutVars>
      </dgm:prSet>
      <dgm:spPr/>
      <dgm:t>
        <a:bodyPr/>
        <a:lstStyle/>
        <a:p>
          <a:endParaRPr lang="el-GR"/>
        </a:p>
      </dgm:t>
    </dgm:pt>
    <dgm:pt modelId="{A876A71F-38D8-4B7F-9C0C-20E30AFD88B1}" type="pres">
      <dgm:prSet presAssocID="{2A225DFB-89A1-44C5-96A7-A462F83B1411}" presName="sp" presStyleCnt="0"/>
      <dgm:spPr/>
    </dgm:pt>
    <dgm:pt modelId="{563FFF71-CE93-4DED-86E4-5C8FDD6128D8}" type="pres">
      <dgm:prSet presAssocID="{089ACE25-2BA6-4B21-B5BC-6170F79F1583}" presName="composite" presStyleCnt="0"/>
      <dgm:spPr/>
    </dgm:pt>
    <dgm:pt modelId="{A7DC8536-F15F-42A8-8FE5-F1EAA1EB7CF2}" type="pres">
      <dgm:prSet presAssocID="{089ACE25-2BA6-4B21-B5BC-6170F79F1583}" presName="parentText" presStyleLbl="alignNode1" presStyleIdx="2" presStyleCnt="3">
        <dgm:presLayoutVars>
          <dgm:chMax val="1"/>
          <dgm:bulletEnabled val="1"/>
        </dgm:presLayoutVars>
      </dgm:prSet>
      <dgm:spPr/>
      <dgm:t>
        <a:bodyPr/>
        <a:lstStyle/>
        <a:p>
          <a:endParaRPr lang="el-GR"/>
        </a:p>
      </dgm:t>
    </dgm:pt>
    <dgm:pt modelId="{2BFAB902-064F-4535-83DD-4CF9D2606FFA}" type="pres">
      <dgm:prSet presAssocID="{089ACE25-2BA6-4B21-B5BC-6170F79F1583}" presName="descendantText" presStyleLbl="alignAcc1" presStyleIdx="2" presStyleCnt="3">
        <dgm:presLayoutVars>
          <dgm:bulletEnabled val="1"/>
        </dgm:presLayoutVars>
      </dgm:prSet>
      <dgm:spPr/>
      <dgm:t>
        <a:bodyPr/>
        <a:lstStyle/>
        <a:p>
          <a:endParaRPr lang="el-GR"/>
        </a:p>
      </dgm:t>
    </dgm:pt>
  </dgm:ptLst>
  <dgm:cxnLst>
    <dgm:cxn modelId="{9FFB1B26-F460-4EDC-A091-88771B1775E4}" type="presOf" srcId="{2F9B9886-8B10-418E-85C7-3425B0677F73}" destId="{38D52B7D-FF47-4820-AD02-5E705341BCB6}" srcOrd="0" destOrd="1" presId="urn:microsoft.com/office/officeart/2005/8/layout/chevron2"/>
    <dgm:cxn modelId="{4BE2AEFE-121C-431F-AE57-9AC3BB15AC84}" type="presOf" srcId="{11257089-5F1F-4FBA-A174-91EBCF264A5D}" destId="{C03488EF-DF80-4EAD-872D-438890AC6E2D}" srcOrd="0" destOrd="0" presId="urn:microsoft.com/office/officeart/2005/8/layout/chevron2"/>
    <dgm:cxn modelId="{B6317D5E-3F0C-4A5B-9EBC-31B0CBA8B50A}" type="presOf" srcId="{00AF4D68-D8E2-4CEC-9660-28B501CD946B}" destId="{2BFAB902-064F-4535-83DD-4CF9D2606FFA}" srcOrd="0" destOrd="0" presId="urn:microsoft.com/office/officeart/2005/8/layout/chevron2"/>
    <dgm:cxn modelId="{7A97FCA3-1F4E-4B31-965E-E7D75333D74E}" srcId="{089ACE25-2BA6-4B21-B5BC-6170F79F1583}" destId="{00AF4D68-D8E2-4CEC-9660-28B501CD946B}" srcOrd="0" destOrd="0" parTransId="{6A71EA60-D509-4A6B-B8C3-F1464B920595}" sibTransId="{26BDC144-70C7-4234-B721-E146B8C10EDE}"/>
    <dgm:cxn modelId="{F077E8F8-A8C2-4B9C-9F9A-452736E3DBBB}" type="presOf" srcId="{E273BB9D-0F62-46CD-A34F-2006FD7EF6A8}" destId="{9B0209F0-E3FC-45C2-ABC8-8FF97A835D4E}" srcOrd="0" destOrd="0" presId="urn:microsoft.com/office/officeart/2005/8/layout/chevron2"/>
    <dgm:cxn modelId="{CBF86627-73D7-4218-BEF2-475B1DCA59ED}" srcId="{11257089-5F1F-4FBA-A174-91EBCF264A5D}" destId="{8DE0BA78-0F2A-457C-AC17-02CC3CABFBFD}" srcOrd="0" destOrd="0" parTransId="{86E79ED6-B01E-49A2-9368-13B2D6558BA2}" sibTransId="{BFE0AC00-2997-4B7D-AF69-5ED5921B41A1}"/>
    <dgm:cxn modelId="{52F213B8-3785-443B-8AD2-081638D4300D}" srcId="{11257089-5F1F-4FBA-A174-91EBCF264A5D}" destId="{089ACE25-2BA6-4B21-B5BC-6170F79F1583}" srcOrd="2" destOrd="0" parTransId="{D4DD2139-F5AE-4E42-A2B8-023A650AFCD1}" sibTransId="{EA70DD65-DE33-41E1-BE2D-9FF7F9A1CC8C}"/>
    <dgm:cxn modelId="{4B0EC44E-E31F-42C8-8E62-25F66C41BC3C}" srcId="{FE948673-079A-4564-BA67-45B8B0C5CC39}" destId="{E273BB9D-0F62-46CD-A34F-2006FD7EF6A8}" srcOrd="0" destOrd="0" parTransId="{CCB82B11-EA7A-43AF-A6E3-D6363D4978DE}" sibTransId="{056C93E1-189D-4FAA-B0A2-5AEBC12A6E49}"/>
    <dgm:cxn modelId="{B8E7B145-535D-4851-9120-49921EFF5037}" srcId="{11257089-5F1F-4FBA-A174-91EBCF264A5D}" destId="{FE948673-079A-4564-BA67-45B8B0C5CC39}" srcOrd="1" destOrd="0" parTransId="{903EC859-CF8C-448D-979C-D5B0CE633F10}" sibTransId="{2A225DFB-89A1-44C5-96A7-A462F83B1411}"/>
    <dgm:cxn modelId="{3D23E284-11EB-4975-AF00-E576DF0F3BF8}" type="presOf" srcId="{472CB84E-7ED3-4C32-9927-65FAACAC67D9}" destId="{38D52B7D-FF47-4820-AD02-5E705341BCB6}" srcOrd="0" destOrd="0" presId="urn:microsoft.com/office/officeart/2005/8/layout/chevron2"/>
    <dgm:cxn modelId="{EB57844F-0214-4B92-83A3-A23F444773E7}" srcId="{8DE0BA78-0F2A-457C-AC17-02CC3CABFBFD}" destId="{2F9B9886-8B10-418E-85C7-3425B0677F73}" srcOrd="1" destOrd="0" parTransId="{A1EF0A71-86A5-40F9-B135-D96EAF6BB88B}" sibTransId="{450DE5C1-EED1-4B9A-AF5A-0FBB303F4A95}"/>
    <dgm:cxn modelId="{3A676502-AA5D-48F7-A71D-9B27383FF5E0}" type="presOf" srcId="{FE948673-079A-4564-BA67-45B8B0C5CC39}" destId="{ADEE3AFB-7043-4D5B-AD5E-437D9B200391}" srcOrd="0" destOrd="0" presId="urn:microsoft.com/office/officeart/2005/8/layout/chevron2"/>
    <dgm:cxn modelId="{E63DE6B5-575C-49CC-A08A-71E0727F9B79}" srcId="{8DE0BA78-0F2A-457C-AC17-02CC3CABFBFD}" destId="{472CB84E-7ED3-4C32-9927-65FAACAC67D9}" srcOrd="0" destOrd="0" parTransId="{BCC60252-969A-4C3C-9DC0-23FF0661CC61}" sibTransId="{58BB8312-12EB-460F-AD5E-BEE384D85DD1}"/>
    <dgm:cxn modelId="{083D682F-DB82-4EB5-A0CA-F616B16431EB}" type="presOf" srcId="{089ACE25-2BA6-4B21-B5BC-6170F79F1583}" destId="{A7DC8536-F15F-42A8-8FE5-F1EAA1EB7CF2}" srcOrd="0" destOrd="0" presId="urn:microsoft.com/office/officeart/2005/8/layout/chevron2"/>
    <dgm:cxn modelId="{ED66D1DC-1BFB-4F21-A5B8-B26F6FE4A609}" type="presOf" srcId="{8DE0BA78-0F2A-457C-AC17-02CC3CABFBFD}" destId="{AB1581DF-CFB4-40AA-8EB1-BCE6DDDCC38F}" srcOrd="0" destOrd="0" presId="urn:microsoft.com/office/officeart/2005/8/layout/chevron2"/>
    <dgm:cxn modelId="{2C90F435-6B35-4FCA-A3A4-918DC620ED6C}" type="presParOf" srcId="{C03488EF-DF80-4EAD-872D-438890AC6E2D}" destId="{5DAA35C2-1B54-441B-A22F-43C22200D8A0}" srcOrd="0" destOrd="0" presId="urn:microsoft.com/office/officeart/2005/8/layout/chevron2"/>
    <dgm:cxn modelId="{B11937A7-F8E9-47B4-9EF1-28AC87E0E5E9}" type="presParOf" srcId="{5DAA35C2-1B54-441B-A22F-43C22200D8A0}" destId="{AB1581DF-CFB4-40AA-8EB1-BCE6DDDCC38F}" srcOrd="0" destOrd="0" presId="urn:microsoft.com/office/officeart/2005/8/layout/chevron2"/>
    <dgm:cxn modelId="{A62A36AF-3635-45F2-98BB-4240B612FFB7}" type="presParOf" srcId="{5DAA35C2-1B54-441B-A22F-43C22200D8A0}" destId="{38D52B7D-FF47-4820-AD02-5E705341BCB6}" srcOrd="1" destOrd="0" presId="urn:microsoft.com/office/officeart/2005/8/layout/chevron2"/>
    <dgm:cxn modelId="{6D039C2F-4BAF-46FE-AC06-26382015317E}" type="presParOf" srcId="{C03488EF-DF80-4EAD-872D-438890AC6E2D}" destId="{B4F2F668-E3CB-4447-B65E-877ABD9F199B}" srcOrd="1" destOrd="0" presId="urn:microsoft.com/office/officeart/2005/8/layout/chevron2"/>
    <dgm:cxn modelId="{4AEE8280-4EB6-4639-BB8D-D7744F4B6485}" type="presParOf" srcId="{C03488EF-DF80-4EAD-872D-438890AC6E2D}" destId="{C11F9B8B-816D-41B8-AB4D-286B15117810}" srcOrd="2" destOrd="0" presId="urn:microsoft.com/office/officeart/2005/8/layout/chevron2"/>
    <dgm:cxn modelId="{9BD03C35-F362-425A-9AEC-ABA177205BBB}" type="presParOf" srcId="{C11F9B8B-816D-41B8-AB4D-286B15117810}" destId="{ADEE3AFB-7043-4D5B-AD5E-437D9B200391}" srcOrd="0" destOrd="0" presId="urn:microsoft.com/office/officeart/2005/8/layout/chevron2"/>
    <dgm:cxn modelId="{F5EF364E-B10F-4CAC-9015-238F557316A5}" type="presParOf" srcId="{C11F9B8B-816D-41B8-AB4D-286B15117810}" destId="{9B0209F0-E3FC-45C2-ABC8-8FF97A835D4E}" srcOrd="1" destOrd="0" presId="urn:microsoft.com/office/officeart/2005/8/layout/chevron2"/>
    <dgm:cxn modelId="{E69EF199-D829-42A9-9BFE-E8202A3F3F8D}" type="presParOf" srcId="{C03488EF-DF80-4EAD-872D-438890AC6E2D}" destId="{A876A71F-38D8-4B7F-9C0C-20E30AFD88B1}" srcOrd="3" destOrd="0" presId="urn:microsoft.com/office/officeart/2005/8/layout/chevron2"/>
    <dgm:cxn modelId="{2C5CBFE6-82BD-4A5B-A569-F7C23BE3CA66}" type="presParOf" srcId="{C03488EF-DF80-4EAD-872D-438890AC6E2D}" destId="{563FFF71-CE93-4DED-86E4-5C8FDD6128D8}" srcOrd="4" destOrd="0" presId="urn:microsoft.com/office/officeart/2005/8/layout/chevron2"/>
    <dgm:cxn modelId="{D03C0229-0341-410E-A02C-BF61A7C4F1F8}" type="presParOf" srcId="{563FFF71-CE93-4DED-86E4-5C8FDD6128D8}" destId="{A7DC8536-F15F-42A8-8FE5-F1EAA1EB7CF2}" srcOrd="0" destOrd="0" presId="urn:microsoft.com/office/officeart/2005/8/layout/chevron2"/>
    <dgm:cxn modelId="{5B5FF60D-6F0D-495C-B3B7-4C6F4A34535D}" type="presParOf" srcId="{563FFF71-CE93-4DED-86E4-5C8FDD6128D8}" destId="{2BFAB902-064F-4535-83DD-4CF9D2606FFA}"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40903510-17AA-4510-AFB7-9548701A54B4}" type="doc">
      <dgm:prSet loTypeId="urn:microsoft.com/office/officeart/2005/8/layout/chevron2" loCatId="process" qsTypeId="urn:microsoft.com/office/officeart/2005/8/quickstyle/3d8" qsCatId="3D" csTypeId="urn:microsoft.com/office/officeart/2005/8/colors/accent1_2" csCatId="accent1" phldr="1"/>
      <dgm:spPr/>
      <dgm:t>
        <a:bodyPr/>
        <a:lstStyle/>
        <a:p>
          <a:endParaRPr lang="el-GR"/>
        </a:p>
      </dgm:t>
    </dgm:pt>
    <dgm:pt modelId="{D708CBDC-1DA6-4CD1-A244-4BB357AEC18F}">
      <dgm:prSet phldrT="[Κείμενο]"/>
      <dgm:spPr/>
      <dgm:t>
        <a:bodyPr/>
        <a:lstStyle/>
        <a:p>
          <a:r>
            <a:rPr lang="el-GR" dirty="0" smtClean="0">
              <a:solidFill>
                <a:schemeClr val="accent6">
                  <a:lumMod val="50000"/>
                </a:schemeClr>
              </a:solidFill>
            </a:rPr>
            <a:t>Πολικό διάγραμμα</a:t>
          </a:r>
          <a:endParaRPr lang="el-GR" dirty="0">
            <a:solidFill>
              <a:schemeClr val="accent6">
                <a:lumMod val="50000"/>
              </a:schemeClr>
            </a:solidFill>
          </a:endParaRPr>
        </a:p>
      </dgm:t>
    </dgm:pt>
    <dgm:pt modelId="{E4402FD9-836E-40FD-9A00-F8BCC2BA420A}" type="parTrans" cxnId="{B42DAA73-0CF0-4FF3-9C2A-516B02255BBC}">
      <dgm:prSet/>
      <dgm:spPr/>
      <dgm:t>
        <a:bodyPr/>
        <a:lstStyle/>
        <a:p>
          <a:endParaRPr lang="el-GR"/>
        </a:p>
      </dgm:t>
    </dgm:pt>
    <dgm:pt modelId="{012A8EBE-61F6-4775-8759-7DCFA42EA446}" type="sibTrans" cxnId="{B42DAA73-0CF0-4FF3-9C2A-516B02255BBC}">
      <dgm:prSet/>
      <dgm:spPr/>
      <dgm:t>
        <a:bodyPr/>
        <a:lstStyle/>
        <a:p>
          <a:endParaRPr lang="el-GR"/>
        </a:p>
      </dgm:t>
    </dgm:pt>
    <dgm:pt modelId="{B4D705C2-F04D-4FA4-92DB-E2344D618F3E}">
      <dgm:prSet phldrT="[Κείμενο]" custT="1"/>
      <dgm:spPr/>
      <dgm:t>
        <a:bodyPr/>
        <a:lstStyle/>
        <a:p>
          <a:pPr algn="just"/>
          <a:r>
            <a:rPr lang="el-GR" sz="2400" dirty="0" smtClean="0"/>
            <a:t>Δείχνει την ευαισθησία του μικροφώνου, ως προς την κατεύθυνση προέλευσης του ήχου</a:t>
          </a:r>
          <a:endParaRPr lang="el-GR" sz="2400" dirty="0"/>
        </a:p>
      </dgm:t>
    </dgm:pt>
    <dgm:pt modelId="{E9561AEB-F6FD-4FF1-96F6-51D58BDC0E45}" type="parTrans" cxnId="{13FC1115-B372-4346-BCBD-120410B68F8F}">
      <dgm:prSet/>
      <dgm:spPr/>
      <dgm:t>
        <a:bodyPr/>
        <a:lstStyle/>
        <a:p>
          <a:endParaRPr lang="el-GR"/>
        </a:p>
      </dgm:t>
    </dgm:pt>
    <dgm:pt modelId="{1A59EADF-3489-46AA-B144-4AF0AB129303}" type="sibTrans" cxnId="{13FC1115-B372-4346-BCBD-120410B68F8F}">
      <dgm:prSet/>
      <dgm:spPr/>
      <dgm:t>
        <a:bodyPr/>
        <a:lstStyle/>
        <a:p>
          <a:endParaRPr lang="el-GR"/>
        </a:p>
      </dgm:t>
    </dgm:pt>
    <dgm:pt modelId="{11EA12BD-D773-4BD7-AFBC-EDB10F5ED3FF}" type="pres">
      <dgm:prSet presAssocID="{40903510-17AA-4510-AFB7-9548701A54B4}" presName="linearFlow" presStyleCnt="0">
        <dgm:presLayoutVars>
          <dgm:dir/>
          <dgm:animLvl val="lvl"/>
          <dgm:resizeHandles val="exact"/>
        </dgm:presLayoutVars>
      </dgm:prSet>
      <dgm:spPr/>
      <dgm:t>
        <a:bodyPr/>
        <a:lstStyle/>
        <a:p>
          <a:endParaRPr lang="el-GR"/>
        </a:p>
      </dgm:t>
    </dgm:pt>
    <dgm:pt modelId="{77D56F68-0595-4E4B-82A8-AD5EA0A71F84}" type="pres">
      <dgm:prSet presAssocID="{D708CBDC-1DA6-4CD1-A244-4BB357AEC18F}" presName="composite" presStyleCnt="0"/>
      <dgm:spPr/>
    </dgm:pt>
    <dgm:pt modelId="{8BC4CCBA-FF87-4598-BC89-3322AB4293A9}" type="pres">
      <dgm:prSet presAssocID="{D708CBDC-1DA6-4CD1-A244-4BB357AEC18F}" presName="parentText" presStyleLbl="alignNode1" presStyleIdx="0" presStyleCnt="1" custLinFactNeighborX="1352" custLinFactNeighborY="947">
        <dgm:presLayoutVars>
          <dgm:chMax val="1"/>
          <dgm:bulletEnabled val="1"/>
        </dgm:presLayoutVars>
      </dgm:prSet>
      <dgm:spPr/>
      <dgm:t>
        <a:bodyPr/>
        <a:lstStyle/>
        <a:p>
          <a:endParaRPr lang="el-GR"/>
        </a:p>
      </dgm:t>
    </dgm:pt>
    <dgm:pt modelId="{E2B5DF61-BB29-4B08-AC55-62C4E1376BF6}" type="pres">
      <dgm:prSet presAssocID="{D708CBDC-1DA6-4CD1-A244-4BB357AEC18F}" presName="descendantText" presStyleLbl="alignAcc1" presStyleIdx="0" presStyleCnt="1" custLinFactNeighborX="6876" custLinFactNeighborY="-1948">
        <dgm:presLayoutVars>
          <dgm:bulletEnabled val="1"/>
        </dgm:presLayoutVars>
      </dgm:prSet>
      <dgm:spPr/>
      <dgm:t>
        <a:bodyPr/>
        <a:lstStyle/>
        <a:p>
          <a:endParaRPr lang="el-GR"/>
        </a:p>
      </dgm:t>
    </dgm:pt>
  </dgm:ptLst>
  <dgm:cxnLst>
    <dgm:cxn modelId="{F39B0FA4-EACF-48FE-887B-C69B5B0AE544}" type="presOf" srcId="{B4D705C2-F04D-4FA4-92DB-E2344D618F3E}" destId="{E2B5DF61-BB29-4B08-AC55-62C4E1376BF6}" srcOrd="0" destOrd="0" presId="urn:microsoft.com/office/officeart/2005/8/layout/chevron2"/>
    <dgm:cxn modelId="{B42DAA73-0CF0-4FF3-9C2A-516B02255BBC}" srcId="{40903510-17AA-4510-AFB7-9548701A54B4}" destId="{D708CBDC-1DA6-4CD1-A244-4BB357AEC18F}" srcOrd="0" destOrd="0" parTransId="{E4402FD9-836E-40FD-9A00-F8BCC2BA420A}" sibTransId="{012A8EBE-61F6-4775-8759-7DCFA42EA446}"/>
    <dgm:cxn modelId="{13FC1115-B372-4346-BCBD-120410B68F8F}" srcId="{D708CBDC-1DA6-4CD1-A244-4BB357AEC18F}" destId="{B4D705C2-F04D-4FA4-92DB-E2344D618F3E}" srcOrd="0" destOrd="0" parTransId="{E9561AEB-F6FD-4FF1-96F6-51D58BDC0E45}" sibTransId="{1A59EADF-3489-46AA-B144-4AF0AB129303}"/>
    <dgm:cxn modelId="{EB7E7784-6CDB-4EA9-8C45-3D5E2C3025C6}" type="presOf" srcId="{40903510-17AA-4510-AFB7-9548701A54B4}" destId="{11EA12BD-D773-4BD7-AFBC-EDB10F5ED3FF}" srcOrd="0" destOrd="0" presId="urn:microsoft.com/office/officeart/2005/8/layout/chevron2"/>
    <dgm:cxn modelId="{D721F144-8EC8-4ADB-B514-7EA3AEBFD761}" type="presOf" srcId="{D708CBDC-1DA6-4CD1-A244-4BB357AEC18F}" destId="{8BC4CCBA-FF87-4598-BC89-3322AB4293A9}" srcOrd="0" destOrd="0" presId="urn:microsoft.com/office/officeart/2005/8/layout/chevron2"/>
    <dgm:cxn modelId="{0FA15237-046D-4B18-A709-BEF3776F161A}" type="presParOf" srcId="{11EA12BD-D773-4BD7-AFBC-EDB10F5ED3FF}" destId="{77D56F68-0595-4E4B-82A8-AD5EA0A71F84}" srcOrd="0" destOrd="0" presId="urn:microsoft.com/office/officeart/2005/8/layout/chevron2"/>
    <dgm:cxn modelId="{82261A50-060A-4BCF-B1E9-C491D35286BB}" type="presParOf" srcId="{77D56F68-0595-4E4B-82A8-AD5EA0A71F84}" destId="{8BC4CCBA-FF87-4598-BC89-3322AB4293A9}" srcOrd="0" destOrd="0" presId="urn:microsoft.com/office/officeart/2005/8/layout/chevron2"/>
    <dgm:cxn modelId="{82EBDCF0-32FC-4985-914C-A4DB44929E08}" type="presParOf" srcId="{77D56F68-0595-4E4B-82A8-AD5EA0A71F84}" destId="{E2B5DF61-BB29-4B08-AC55-62C4E1376BF6}"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40903510-17AA-4510-AFB7-9548701A54B4}" type="doc">
      <dgm:prSet loTypeId="urn:microsoft.com/office/officeart/2005/8/layout/chevron2" loCatId="process" qsTypeId="urn:microsoft.com/office/officeart/2005/8/quickstyle/3d8" qsCatId="3D" csTypeId="urn:microsoft.com/office/officeart/2005/8/colors/accent1_2" csCatId="accent1" phldr="1"/>
      <dgm:spPr/>
      <dgm:t>
        <a:bodyPr/>
        <a:lstStyle/>
        <a:p>
          <a:endParaRPr lang="el-GR"/>
        </a:p>
      </dgm:t>
    </dgm:pt>
    <dgm:pt modelId="{D708CBDC-1DA6-4CD1-A244-4BB357AEC18F}">
      <dgm:prSet phldrT="[Κείμενο]"/>
      <dgm:spPr/>
      <dgm:t>
        <a:bodyPr/>
        <a:lstStyle/>
        <a:p>
          <a:r>
            <a:rPr lang="el-GR" dirty="0" smtClean="0">
              <a:solidFill>
                <a:srgbClr val="C00000"/>
              </a:solidFill>
            </a:rPr>
            <a:t>Σύνθετη αντίσταση</a:t>
          </a:r>
          <a:r>
            <a:rPr lang="el-GR" dirty="0" smtClean="0">
              <a:solidFill>
                <a:schemeClr val="accent6">
                  <a:lumMod val="50000"/>
                </a:schemeClr>
              </a:solidFill>
            </a:rPr>
            <a:t> </a:t>
          </a:r>
          <a:endParaRPr lang="el-GR" dirty="0">
            <a:solidFill>
              <a:schemeClr val="accent6">
                <a:lumMod val="50000"/>
              </a:schemeClr>
            </a:solidFill>
          </a:endParaRPr>
        </a:p>
      </dgm:t>
    </dgm:pt>
    <dgm:pt modelId="{E4402FD9-836E-40FD-9A00-F8BCC2BA420A}" type="parTrans" cxnId="{B42DAA73-0CF0-4FF3-9C2A-516B02255BBC}">
      <dgm:prSet/>
      <dgm:spPr/>
      <dgm:t>
        <a:bodyPr/>
        <a:lstStyle/>
        <a:p>
          <a:endParaRPr lang="el-GR"/>
        </a:p>
      </dgm:t>
    </dgm:pt>
    <dgm:pt modelId="{012A8EBE-61F6-4775-8759-7DCFA42EA446}" type="sibTrans" cxnId="{B42DAA73-0CF0-4FF3-9C2A-516B02255BBC}">
      <dgm:prSet/>
      <dgm:spPr/>
      <dgm:t>
        <a:bodyPr/>
        <a:lstStyle/>
        <a:p>
          <a:endParaRPr lang="el-GR"/>
        </a:p>
      </dgm:t>
    </dgm:pt>
    <dgm:pt modelId="{B4D705C2-F04D-4FA4-92DB-E2344D618F3E}">
      <dgm:prSet phldrT="[Κείμενο]" custT="1"/>
      <dgm:spPr/>
      <dgm:t>
        <a:bodyPr/>
        <a:lstStyle/>
        <a:p>
          <a:pPr algn="just"/>
          <a:r>
            <a:rPr lang="el-GR" sz="2400" dirty="0" smtClean="0"/>
            <a:t>Είναι η αντίσταση σε Ωμ, που παρουσιάζουν τα μικρόφωνα στις διάφορες συχνότητες του ακουστικού φάσματος.</a:t>
          </a:r>
          <a:endParaRPr lang="el-GR" sz="2400" dirty="0"/>
        </a:p>
      </dgm:t>
    </dgm:pt>
    <dgm:pt modelId="{E9561AEB-F6FD-4FF1-96F6-51D58BDC0E45}" type="parTrans" cxnId="{13FC1115-B372-4346-BCBD-120410B68F8F}">
      <dgm:prSet/>
      <dgm:spPr/>
      <dgm:t>
        <a:bodyPr/>
        <a:lstStyle/>
        <a:p>
          <a:endParaRPr lang="el-GR"/>
        </a:p>
      </dgm:t>
    </dgm:pt>
    <dgm:pt modelId="{1A59EADF-3489-46AA-B144-4AF0AB129303}" type="sibTrans" cxnId="{13FC1115-B372-4346-BCBD-120410B68F8F}">
      <dgm:prSet/>
      <dgm:spPr/>
      <dgm:t>
        <a:bodyPr/>
        <a:lstStyle/>
        <a:p>
          <a:endParaRPr lang="el-GR"/>
        </a:p>
      </dgm:t>
    </dgm:pt>
    <dgm:pt modelId="{11EA12BD-D773-4BD7-AFBC-EDB10F5ED3FF}" type="pres">
      <dgm:prSet presAssocID="{40903510-17AA-4510-AFB7-9548701A54B4}" presName="linearFlow" presStyleCnt="0">
        <dgm:presLayoutVars>
          <dgm:dir/>
          <dgm:animLvl val="lvl"/>
          <dgm:resizeHandles val="exact"/>
        </dgm:presLayoutVars>
      </dgm:prSet>
      <dgm:spPr/>
      <dgm:t>
        <a:bodyPr/>
        <a:lstStyle/>
        <a:p>
          <a:endParaRPr lang="el-GR"/>
        </a:p>
      </dgm:t>
    </dgm:pt>
    <dgm:pt modelId="{77D56F68-0595-4E4B-82A8-AD5EA0A71F84}" type="pres">
      <dgm:prSet presAssocID="{D708CBDC-1DA6-4CD1-A244-4BB357AEC18F}" presName="composite" presStyleCnt="0"/>
      <dgm:spPr/>
    </dgm:pt>
    <dgm:pt modelId="{8BC4CCBA-FF87-4598-BC89-3322AB4293A9}" type="pres">
      <dgm:prSet presAssocID="{D708CBDC-1DA6-4CD1-A244-4BB357AEC18F}" presName="parentText" presStyleLbl="alignNode1" presStyleIdx="0" presStyleCnt="1" custLinFactNeighborX="1352" custLinFactNeighborY="947">
        <dgm:presLayoutVars>
          <dgm:chMax val="1"/>
          <dgm:bulletEnabled val="1"/>
        </dgm:presLayoutVars>
      </dgm:prSet>
      <dgm:spPr/>
      <dgm:t>
        <a:bodyPr/>
        <a:lstStyle/>
        <a:p>
          <a:endParaRPr lang="el-GR"/>
        </a:p>
      </dgm:t>
    </dgm:pt>
    <dgm:pt modelId="{E2B5DF61-BB29-4B08-AC55-62C4E1376BF6}" type="pres">
      <dgm:prSet presAssocID="{D708CBDC-1DA6-4CD1-A244-4BB357AEC18F}" presName="descendantText" presStyleLbl="alignAcc1" presStyleIdx="0" presStyleCnt="1" custLinFactNeighborX="6876" custLinFactNeighborY="-1948">
        <dgm:presLayoutVars>
          <dgm:bulletEnabled val="1"/>
        </dgm:presLayoutVars>
      </dgm:prSet>
      <dgm:spPr/>
      <dgm:t>
        <a:bodyPr/>
        <a:lstStyle/>
        <a:p>
          <a:endParaRPr lang="el-GR"/>
        </a:p>
      </dgm:t>
    </dgm:pt>
  </dgm:ptLst>
  <dgm:cxnLst>
    <dgm:cxn modelId="{13FC1115-B372-4346-BCBD-120410B68F8F}" srcId="{D708CBDC-1DA6-4CD1-A244-4BB357AEC18F}" destId="{B4D705C2-F04D-4FA4-92DB-E2344D618F3E}" srcOrd="0" destOrd="0" parTransId="{E9561AEB-F6FD-4FF1-96F6-51D58BDC0E45}" sibTransId="{1A59EADF-3489-46AA-B144-4AF0AB129303}"/>
    <dgm:cxn modelId="{B42DAA73-0CF0-4FF3-9C2A-516B02255BBC}" srcId="{40903510-17AA-4510-AFB7-9548701A54B4}" destId="{D708CBDC-1DA6-4CD1-A244-4BB357AEC18F}" srcOrd="0" destOrd="0" parTransId="{E4402FD9-836E-40FD-9A00-F8BCC2BA420A}" sibTransId="{012A8EBE-61F6-4775-8759-7DCFA42EA446}"/>
    <dgm:cxn modelId="{2DCED407-9D00-453E-B37C-E102F0474B58}" type="presOf" srcId="{D708CBDC-1DA6-4CD1-A244-4BB357AEC18F}" destId="{8BC4CCBA-FF87-4598-BC89-3322AB4293A9}" srcOrd="0" destOrd="0" presId="urn:microsoft.com/office/officeart/2005/8/layout/chevron2"/>
    <dgm:cxn modelId="{79E04A81-6121-42D9-B843-620262400198}" type="presOf" srcId="{B4D705C2-F04D-4FA4-92DB-E2344D618F3E}" destId="{E2B5DF61-BB29-4B08-AC55-62C4E1376BF6}" srcOrd="0" destOrd="0" presId="urn:microsoft.com/office/officeart/2005/8/layout/chevron2"/>
    <dgm:cxn modelId="{8BA5DB0F-A0E9-4361-A148-DF4E960B3355}" type="presOf" srcId="{40903510-17AA-4510-AFB7-9548701A54B4}" destId="{11EA12BD-D773-4BD7-AFBC-EDB10F5ED3FF}" srcOrd="0" destOrd="0" presId="urn:microsoft.com/office/officeart/2005/8/layout/chevron2"/>
    <dgm:cxn modelId="{CBF3372C-DFDA-4BD8-8C16-A604E8377CE6}" type="presParOf" srcId="{11EA12BD-D773-4BD7-AFBC-EDB10F5ED3FF}" destId="{77D56F68-0595-4E4B-82A8-AD5EA0A71F84}" srcOrd="0" destOrd="0" presId="urn:microsoft.com/office/officeart/2005/8/layout/chevron2"/>
    <dgm:cxn modelId="{B87B9FFC-B5E1-4DCE-A156-6FDDEACAC8EA}" type="presParOf" srcId="{77D56F68-0595-4E4B-82A8-AD5EA0A71F84}" destId="{8BC4CCBA-FF87-4598-BC89-3322AB4293A9}" srcOrd="0" destOrd="0" presId="urn:microsoft.com/office/officeart/2005/8/layout/chevron2"/>
    <dgm:cxn modelId="{9DF180DD-4009-446D-8481-8AF918FD157C}" type="presParOf" srcId="{77D56F68-0595-4E4B-82A8-AD5EA0A71F84}" destId="{E2B5DF61-BB29-4B08-AC55-62C4E1376BF6}"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1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1998A82-A019-4709-BA22-99F23789C31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1998A82-A019-4709-BA22-99F23789C31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1998A82-A019-4709-BA22-99F23789C315}"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E39D05E1-45AC-48BB-A17B-95A2B55327E1}" type="datetimeFigureOut">
              <a:rPr lang="el-GR" smtClean="0"/>
              <a:pPr/>
              <a:t>2/12/2012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1998A82-A019-4709-BA22-99F23789C315}"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39D05E1-45AC-48BB-A17B-95A2B55327E1}" type="datetimeFigureOut">
              <a:rPr lang="el-GR" smtClean="0"/>
              <a:pPr/>
              <a:t>2/12/2012</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998A82-A019-4709-BA22-99F23789C315}"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jpeg"/><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jpeg"/><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jpeg"/><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jpeg"/><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2.jpeg"/><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3.jpeg"/><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jpeg"/><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34.jpe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57.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47.png"/><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xofilo pes.jpg"/>
          <p:cNvPicPr>
            <a:picLocks noGrp="1" noChangeAspect="1"/>
          </p:cNvPicPr>
          <p:nvPr>
            <p:ph idx="1"/>
          </p:nvPr>
        </p:nvPicPr>
        <p:blipFill>
          <a:blip r:embed="rId2"/>
          <a:stretch>
            <a:fillRect/>
          </a:stretch>
        </p:blipFill>
        <p:spPr>
          <a:xfrm>
            <a:off x="1571604" y="-1000156"/>
            <a:ext cx="5821942" cy="76496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642942"/>
          </a:xfrm>
        </p:spPr>
        <p:txBody>
          <a:bodyPr>
            <a:normAutofit/>
          </a:bodyPr>
          <a:lstStyle/>
          <a:p>
            <a:pPr algn="l">
              <a:buFont typeface="Arial" pitchFamily="34" charset="0"/>
              <a:buChar char="•"/>
            </a:pPr>
            <a:r>
              <a:rPr lang="el-GR" sz="3200" dirty="0" smtClean="0">
                <a:solidFill>
                  <a:srgbClr val="00B050"/>
                </a:solidFill>
              </a:rPr>
              <a:t>Ιδιότητες του ήχου</a:t>
            </a:r>
            <a:endParaRPr lang="el-GR" sz="3600" dirty="0">
              <a:solidFill>
                <a:srgbClr val="00B050"/>
              </a:solidFill>
            </a:endParaRPr>
          </a:p>
        </p:txBody>
      </p:sp>
      <p:sp>
        <p:nvSpPr>
          <p:cNvPr id="3" name="2 - Θέση περιεχομένου"/>
          <p:cNvSpPr>
            <a:spLocks noGrp="1"/>
          </p:cNvSpPr>
          <p:nvPr>
            <p:ph idx="1"/>
          </p:nvPr>
        </p:nvSpPr>
        <p:spPr>
          <a:xfrm>
            <a:off x="214282" y="1214422"/>
            <a:ext cx="8715436" cy="5429288"/>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a:pPr>
            <a:r>
              <a:rPr lang="el-GR" sz="2800" dirty="0" smtClean="0">
                <a:solidFill>
                  <a:srgbClr val="C00000"/>
                </a:solidFill>
              </a:rPr>
              <a:t>Ηχώ (ανάκλαση του ήχου): </a:t>
            </a:r>
            <a:r>
              <a:rPr lang="el-GR" sz="2400" dirty="0" smtClean="0"/>
              <a:t>παράγεται όταν ο ήχος ανακλάται σε κάποιο εμπόδιο, που απέχει από την ηχητική πηγή </a:t>
            </a:r>
            <a:r>
              <a:rPr lang="el-GR" sz="2400" dirty="0" smtClean="0">
                <a:solidFill>
                  <a:srgbClr val="FF0000"/>
                </a:solidFill>
              </a:rPr>
              <a:t>πάνω από 17</a:t>
            </a:r>
            <a:r>
              <a:rPr lang="en-US" sz="2400" dirty="0" smtClean="0">
                <a:solidFill>
                  <a:srgbClr val="FF0000"/>
                </a:solidFill>
              </a:rPr>
              <a:t>m</a:t>
            </a:r>
            <a:r>
              <a:rPr lang="en-US" sz="2400" dirty="0" smtClean="0"/>
              <a:t>.</a:t>
            </a:r>
            <a:endParaRPr lang="el-GR" sz="2800" dirty="0" smtClean="0"/>
          </a:p>
          <a:p>
            <a:pPr marL="514350" indent="-514350" algn="just">
              <a:buFont typeface="+mj-lt"/>
              <a:buAutoNum type="arabicPeriod"/>
            </a:pPr>
            <a:r>
              <a:rPr lang="el-GR" sz="2800" dirty="0" smtClean="0">
                <a:solidFill>
                  <a:srgbClr val="C00000"/>
                </a:solidFill>
              </a:rPr>
              <a:t>Μετήχηση:  </a:t>
            </a:r>
            <a:r>
              <a:rPr lang="el-GR" sz="2400" dirty="0" smtClean="0">
                <a:solidFill>
                  <a:schemeClr val="tx1"/>
                </a:solidFill>
              </a:rPr>
              <a:t>ονομάζουμε</a:t>
            </a:r>
            <a:r>
              <a:rPr lang="el-GR" sz="2400" dirty="0" smtClean="0">
                <a:solidFill>
                  <a:srgbClr val="C00000"/>
                </a:solidFill>
              </a:rPr>
              <a:t>  </a:t>
            </a:r>
            <a:r>
              <a:rPr lang="el-GR" sz="2400" dirty="0" smtClean="0">
                <a:solidFill>
                  <a:schemeClr val="tx1"/>
                </a:solidFill>
              </a:rPr>
              <a:t>το φαινόμενο, όπου μπορεί να ακούσουμε μαζί με τη φωνή μας και μια δεύτερη λόγω της </a:t>
            </a:r>
            <a:r>
              <a:rPr lang="el-GR" sz="2400" dirty="0" err="1" smtClean="0">
                <a:solidFill>
                  <a:schemeClr val="tx1"/>
                </a:solidFill>
              </a:rPr>
              <a:t>ηχούς</a:t>
            </a:r>
            <a:r>
              <a:rPr lang="el-GR" sz="2400" dirty="0" smtClean="0">
                <a:solidFill>
                  <a:schemeClr val="tx1"/>
                </a:solidFill>
              </a:rPr>
              <a:t>.</a:t>
            </a:r>
            <a:endParaRPr lang="el-GR" sz="2800" dirty="0" smtClean="0">
              <a:solidFill>
                <a:schemeClr val="tx1"/>
              </a:solidFill>
            </a:endParaRPr>
          </a:p>
          <a:p>
            <a:pPr marL="514350" indent="-514350" algn="just">
              <a:buFont typeface="+mj-lt"/>
              <a:buAutoNum type="arabicPeriod"/>
            </a:pPr>
            <a:r>
              <a:rPr lang="el-GR" sz="2800" dirty="0" err="1" smtClean="0">
                <a:solidFill>
                  <a:srgbClr val="C00000"/>
                </a:solidFill>
              </a:rPr>
              <a:t>Διακρότημα</a:t>
            </a:r>
            <a:r>
              <a:rPr lang="el-GR" sz="2800" dirty="0" smtClean="0">
                <a:solidFill>
                  <a:srgbClr val="C00000"/>
                </a:solidFill>
              </a:rPr>
              <a:t>:</a:t>
            </a:r>
            <a:r>
              <a:rPr lang="el-GR" sz="2800" dirty="0" smtClean="0">
                <a:solidFill>
                  <a:srgbClr val="FF0000"/>
                </a:solidFill>
              </a:rPr>
              <a:t> </a:t>
            </a:r>
            <a:r>
              <a:rPr lang="el-GR" sz="2400" dirty="0" smtClean="0">
                <a:solidFill>
                  <a:schemeClr val="tx1"/>
                </a:solidFill>
              </a:rPr>
              <a:t>ονομάζουμε το φαινόμενο που προκαλείται από τη συμβολή δύο ήχων διαφορετικών συχνοτήτων.</a:t>
            </a:r>
          </a:p>
        </p:txBody>
      </p:sp>
      <p:pic>
        <p:nvPicPr>
          <p:cNvPr id="4" name="3 - Εικόνα" descr="diakrotima.jpg"/>
          <p:cNvPicPr>
            <a:picLocks noChangeAspect="1"/>
          </p:cNvPicPr>
          <p:nvPr/>
        </p:nvPicPr>
        <p:blipFill>
          <a:blip r:embed="rId2"/>
          <a:stretch>
            <a:fillRect/>
          </a:stretch>
        </p:blipFill>
        <p:spPr>
          <a:xfrm>
            <a:off x="1643042" y="4429132"/>
            <a:ext cx="5643602" cy="22167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1 - Τίτλος"/>
          <p:cNvSpPr txBox="1">
            <a:spLocks/>
          </p:cNvSpPr>
          <p:nvPr/>
        </p:nvSpPr>
        <p:spPr>
          <a:xfrm>
            <a:off x="428596" y="142852"/>
            <a:ext cx="8258204" cy="571504"/>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a:t>
            </a:r>
            <a:r>
              <a:rPr kumimoji="0" lang="el-GR" sz="3600" b="0" i="0" u="none" strike="noStrike" kern="1200" cap="none" spc="0" normalizeH="0" noProof="0" dirty="0" smtClean="0">
                <a:ln>
                  <a:noFill/>
                </a:ln>
                <a:solidFill>
                  <a:srgbClr val="C00000"/>
                </a:solidFill>
                <a:effectLst/>
                <a:uLnTx/>
                <a:uFillTx/>
                <a:latin typeface="+mj-lt"/>
                <a:ea typeface="+mj-ea"/>
                <a:cs typeface="+mj-cs"/>
              </a:rPr>
              <a:t>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857232"/>
            <a:ext cx="8229600" cy="511156"/>
          </a:xfrm>
          <a:scene3d>
            <a:camera prst="orthographicFront">
              <a:rot lat="0" lon="21299999" rev="0"/>
            </a:camera>
            <a:lightRig rig="threePt" dir="t"/>
          </a:scene3d>
        </p:spPr>
        <p:txBody>
          <a:bodyPr>
            <a:noAutofit/>
          </a:bodyPr>
          <a:lstStyle/>
          <a:p>
            <a:pPr algn="l">
              <a:buFont typeface="Arial" pitchFamily="34" charset="0"/>
              <a:buChar char="•"/>
            </a:pPr>
            <a:r>
              <a:rPr lang="el-GR" sz="3200" dirty="0" smtClean="0">
                <a:solidFill>
                  <a:srgbClr val="00B050"/>
                </a:solidFill>
              </a:rPr>
              <a:t>Ιδιότητες του ήχου</a:t>
            </a:r>
            <a:endParaRPr lang="el-GR" sz="3200" dirty="0">
              <a:solidFill>
                <a:srgbClr val="00B050"/>
              </a:solidFill>
            </a:endParaRPr>
          </a:p>
        </p:txBody>
      </p:sp>
      <p:sp>
        <p:nvSpPr>
          <p:cNvPr id="3" name="2 - Θέση περιεχομένου"/>
          <p:cNvSpPr>
            <a:spLocks noGrp="1"/>
          </p:cNvSpPr>
          <p:nvPr>
            <p:ph idx="1"/>
          </p:nvPr>
        </p:nvSpPr>
        <p:spPr>
          <a:xfrm>
            <a:off x="214282" y="1428736"/>
            <a:ext cx="8715436" cy="5214974"/>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startAt="4"/>
            </a:pPr>
            <a:r>
              <a:rPr lang="el-GR" sz="2800" dirty="0" smtClean="0">
                <a:solidFill>
                  <a:srgbClr val="C00000"/>
                </a:solidFill>
              </a:rPr>
              <a:t>Στάσιμα ηχητικά κύματα: </a:t>
            </a:r>
            <a:r>
              <a:rPr lang="el-GR" sz="2400" dirty="0" smtClean="0"/>
              <a:t>προκαλούνται από τη συμβολή δύο ήχων της ίδιας διεύθυνσης και συχνότητας, αλλά αντίθετης φοράς.</a:t>
            </a:r>
            <a:endParaRPr lang="el-GR" sz="2800" dirty="0" smtClean="0"/>
          </a:p>
          <a:p>
            <a:pPr marL="514350" indent="-514350" algn="just">
              <a:buNone/>
            </a:pPr>
            <a:endParaRPr lang="el-GR" sz="2400" dirty="0" smtClean="0">
              <a:solidFill>
                <a:schemeClr val="tx1"/>
              </a:solidFill>
            </a:endParaRPr>
          </a:p>
          <a:p>
            <a:pPr marL="514350" indent="-514350" algn="just">
              <a:buNone/>
            </a:pPr>
            <a:endParaRPr lang="el-GR" sz="2400" dirty="0">
              <a:solidFill>
                <a:schemeClr val="tx1"/>
              </a:solidFill>
            </a:endParaRPr>
          </a:p>
          <a:p>
            <a:pPr marL="514350" indent="-514350" algn="just">
              <a:buNone/>
            </a:pPr>
            <a:endParaRPr lang="el-GR" sz="2400" dirty="0" smtClean="0">
              <a:solidFill>
                <a:schemeClr val="tx1"/>
              </a:solidFill>
            </a:endParaRPr>
          </a:p>
          <a:p>
            <a:pPr marL="514350" indent="-514350" algn="just">
              <a:buNone/>
            </a:pPr>
            <a:endParaRPr lang="el-GR" sz="2400" dirty="0">
              <a:solidFill>
                <a:schemeClr val="tx1"/>
              </a:solidFill>
            </a:endParaRPr>
          </a:p>
          <a:p>
            <a:pPr marL="514350" indent="-514350" algn="just">
              <a:buNone/>
            </a:pPr>
            <a:endParaRPr lang="el-GR" sz="2400" dirty="0" smtClean="0">
              <a:solidFill>
                <a:schemeClr val="tx1"/>
              </a:solidFill>
            </a:endParaRPr>
          </a:p>
          <a:p>
            <a:pPr marL="514350" indent="-514350" algn="just">
              <a:buNone/>
            </a:pPr>
            <a:endParaRPr lang="el-GR" sz="2400" dirty="0">
              <a:solidFill>
                <a:schemeClr val="tx1"/>
              </a:solidFill>
            </a:endParaRPr>
          </a:p>
          <a:p>
            <a:pPr marL="0" indent="0" algn="just">
              <a:spcBef>
                <a:spcPts val="0"/>
              </a:spcBef>
              <a:buNone/>
            </a:pPr>
            <a:r>
              <a:rPr lang="el-GR" sz="2400" dirty="0" smtClean="0">
                <a:solidFill>
                  <a:srgbClr val="C00000"/>
                </a:solidFill>
              </a:rPr>
              <a:t>Έντονος ήχος</a:t>
            </a:r>
            <a:r>
              <a:rPr lang="el-GR" sz="2400" dirty="0" smtClean="0">
                <a:solidFill>
                  <a:schemeClr val="tx1"/>
                </a:solidFill>
              </a:rPr>
              <a:t>, παρατηρείται στην κοιλία του </a:t>
            </a:r>
            <a:r>
              <a:rPr lang="el-GR" sz="2400" dirty="0" err="1" smtClean="0">
                <a:solidFill>
                  <a:schemeClr val="tx1"/>
                </a:solidFill>
              </a:rPr>
              <a:t>στασίμου</a:t>
            </a:r>
            <a:r>
              <a:rPr lang="el-GR" sz="2400" dirty="0" smtClean="0">
                <a:solidFill>
                  <a:schemeClr val="tx1"/>
                </a:solidFill>
              </a:rPr>
              <a:t> κύματος, ενώ </a:t>
            </a:r>
            <a:r>
              <a:rPr lang="el-GR" sz="2400" dirty="0" smtClean="0">
                <a:solidFill>
                  <a:srgbClr val="C00000"/>
                </a:solidFill>
              </a:rPr>
              <a:t>ασθενής ή μηδενικός  ήχος</a:t>
            </a:r>
            <a:r>
              <a:rPr lang="el-GR" sz="2400" dirty="0" smtClean="0">
                <a:solidFill>
                  <a:schemeClr val="tx1"/>
                </a:solidFill>
              </a:rPr>
              <a:t> παρατηρείται στο δεσμό του </a:t>
            </a:r>
            <a:r>
              <a:rPr lang="el-GR" sz="2400" dirty="0" err="1" smtClean="0">
                <a:solidFill>
                  <a:schemeClr val="tx1"/>
                </a:solidFill>
              </a:rPr>
              <a:t>στασίμου</a:t>
            </a:r>
            <a:r>
              <a:rPr lang="el-GR" sz="2400" dirty="0" smtClean="0">
                <a:solidFill>
                  <a:schemeClr val="tx1"/>
                </a:solidFill>
              </a:rPr>
              <a:t> κύματος.</a:t>
            </a:r>
          </a:p>
        </p:txBody>
      </p:sp>
      <p:pic>
        <p:nvPicPr>
          <p:cNvPr id="5" name="4 - Εικόνα" descr="stasimo.jpg"/>
          <p:cNvPicPr>
            <a:picLocks noChangeAspect="1"/>
          </p:cNvPicPr>
          <p:nvPr/>
        </p:nvPicPr>
        <p:blipFill>
          <a:blip r:embed="rId2"/>
          <a:stretch>
            <a:fillRect/>
          </a:stretch>
        </p:blipFill>
        <p:spPr>
          <a:xfrm>
            <a:off x="2143108" y="2428868"/>
            <a:ext cx="4786346" cy="2726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1 - Τίτλος"/>
          <p:cNvSpPr txBox="1">
            <a:spLocks/>
          </p:cNvSpPr>
          <p:nvPr/>
        </p:nvSpPr>
        <p:spPr>
          <a:xfrm>
            <a:off x="428596" y="274638"/>
            <a:ext cx="8258204" cy="582594"/>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29600" cy="654032"/>
          </a:xfrm>
        </p:spPr>
        <p:txBody>
          <a:bodyPr>
            <a:normAutofit/>
          </a:bodyPr>
          <a:lstStyle/>
          <a:p>
            <a:pPr algn="l">
              <a:buFont typeface="Arial" pitchFamily="34" charset="0"/>
              <a:buChar char="•"/>
            </a:pPr>
            <a:r>
              <a:rPr lang="el-GR" sz="3200" dirty="0" smtClean="0">
                <a:solidFill>
                  <a:srgbClr val="00B050"/>
                </a:solidFill>
              </a:rPr>
              <a:t>Υποκειμενικά χαρακτηριστικά του ήχου</a:t>
            </a:r>
            <a:endParaRPr lang="el-GR" sz="3200" dirty="0">
              <a:solidFill>
                <a:srgbClr val="00B050"/>
              </a:solidFill>
            </a:endParaRPr>
          </a:p>
        </p:txBody>
      </p:sp>
      <p:sp>
        <p:nvSpPr>
          <p:cNvPr id="3" name="2 - Θέση περιεχομένου"/>
          <p:cNvSpPr>
            <a:spLocks noGrp="1"/>
          </p:cNvSpPr>
          <p:nvPr>
            <p:ph idx="1"/>
          </p:nvPr>
        </p:nvSpPr>
        <p:spPr>
          <a:xfrm>
            <a:off x="214282" y="1357298"/>
            <a:ext cx="8715436" cy="5286412"/>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a:pPr>
            <a:r>
              <a:rPr lang="el-GR" sz="2800" dirty="0" smtClean="0">
                <a:solidFill>
                  <a:srgbClr val="C00000"/>
                </a:solidFill>
              </a:rPr>
              <a:t>Ύψος του ήχου: </a:t>
            </a:r>
            <a:r>
              <a:rPr lang="el-GR" sz="2400" dirty="0" smtClean="0"/>
              <a:t>χαρακτηρίζεται μόνο από τη συχνότητά του. Διακρίνεται σε :</a:t>
            </a:r>
          </a:p>
          <a:p>
            <a:pPr marL="514350" indent="-514350" algn="just">
              <a:buNone/>
            </a:pPr>
            <a:r>
              <a:rPr lang="el-GR" sz="2400" dirty="0" smtClean="0"/>
              <a:t>	(α) οξύ ήχο (ή πρίμα), ο οποίος έχει μεγάλη συχνότητα και</a:t>
            </a:r>
          </a:p>
          <a:p>
            <a:pPr marL="514350" indent="-514350" algn="just">
              <a:buNone/>
            </a:pPr>
            <a:r>
              <a:rPr lang="el-GR" sz="2400" dirty="0" smtClean="0"/>
              <a:t>	(β) βαρύ ήχο (ή μπάσο), ο οποίος έχει μικρή συχνότητα.</a:t>
            </a:r>
            <a:endParaRPr lang="el-GR" sz="2800" dirty="0" smtClean="0"/>
          </a:p>
        </p:txBody>
      </p:sp>
      <p:pic>
        <p:nvPicPr>
          <p:cNvPr id="5" name="4 - Εικόνα" descr="prima mpasa.jpg"/>
          <p:cNvPicPr>
            <a:picLocks noChangeAspect="1"/>
          </p:cNvPicPr>
          <p:nvPr/>
        </p:nvPicPr>
        <p:blipFill>
          <a:blip r:embed="rId2"/>
          <a:stretch>
            <a:fillRect/>
          </a:stretch>
        </p:blipFill>
        <p:spPr>
          <a:xfrm>
            <a:off x="285720" y="3143248"/>
            <a:ext cx="8282162" cy="32861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1 - Τίτλος"/>
          <p:cNvSpPr txBox="1">
            <a:spLocks/>
          </p:cNvSpPr>
          <p:nvPr/>
        </p:nvSpPr>
        <p:spPr>
          <a:xfrm>
            <a:off x="428596" y="214290"/>
            <a:ext cx="8258204" cy="571504"/>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785794"/>
            <a:ext cx="8229600" cy="631844"/>
          </a:xfrm>
        </p:spPr>
        <p:txBody>
          <a:bodyPr>
            <a:normAutofit/>
          </a:bodyPr>
          <a:lstStyle/>
          <a:p>
            <a:pPr algn="l">
              <a:buFont typeface="Arial" pitchFamily="34" charset="0"/>
              <a:buChar char="•"/>
            </a:pPr>
            <a:r>
              <a:rPr lang="el-GR" sz="3200" dirty="0" smtClean="0">
                <a:solidFill>
                  <a:srgbClr val="00B050"/>
                </a:solidFill>
              </a:rPr>
              <a:t>Υποκειμενικά χαρακτηριστικά του ήχου</a:t>
            </a:r>
            <a:endParaRPr lang="el-GR" sz="3200" dirty="0">
              <a:solidFill>
                <a:srgbClr val="00B050"/>
              </a:solidFill>
            </a:endParaRPr>
          </a:p>
        </p:txBody>
      </p:sp>
      <p:sp>
        <p:nvSpPr>
          <p:cNvPr id="3" name="2 - Θέση περιεχομένου"/>
          <p:cNvSpPr>
            <a:spLocks noGrp="1"/>
          </p:cNvSpPr>
          <p:nvPr>
            <p:ph idx="1"/>
          </p:nvPr>
        </p:nvSpPr>
        <p:spPr>
          <a:xfrm>
            <a:off x="214282" y="1500174"/>
            <a:ext cx="8715436" cy="5143536"/>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startAt="2"/>
            </a:pPr>
            <a:r>
              <a:rPr lang="el-GR" sz="2800" dirty="0" smtClean="0">
                <a:solidFill>
                  <a:srgbClr val="C00000"/>
                </a:solidFill>
              </a:rPr>
              <a:t>Ένταση του ήχου (ακουστότητα): </a:t>
            </a:r>
            <a:r>
              <a:rPr lang="el-GR" sz="2400" dirty="0" smtClean="0"/>
              <a:t>χαρακτηρίζεται μόνο από πλάτος, αλλά και από τη συχνότητα ενός κύματος. Για να αντιληφθούμε το ίδιο αίσθημα έντασης δύο ήχων που οι συχνότητές τους είναι </a:t>
            </a:r>
            <a:r>
              <a:rPr lang="en-US" sz="2400" dirty="0" smtClean="0"/>
              <a:t>f</a:t>
            </a:r>
            <a:r>
              <a:rPr lang="en-US" sz="2400" baseline="-25000" dirty="0" smtClean="0"/>
              <a:t>1</a:t>
            </a:r>
            <a:r>
              <a:rPr lang="en-US" sz="2400" dirty="0" smtClean="0"/>
              <a:t>=80 Hz </a:t>
            </a:r>
            <a:r>
              <a:rPr lang="el-GR" sz="2400" dirty="0" smtClean="0"/>
              <a:t>και </a:t>
            </a:r>
            <a:r>
              <a:rPr lang="en-US" sz="2400" dirty="0" smtClean="0"/>
              <a:t>f</a:t>
            </a:r>
            <a:r>
              <a:rPr lang="el-GR" sz="2400" baseline="-25000" dirty="0" smtClean="0"/>
              <a:t>2</a:t>
            </a:r>
            <a:r>
              <a:rPr lang="en-US" sz="2400" dirty="0" smtClean="0"/>
              <a:t>=</a:t>
            </a:r>
            <a:r>
              <a:rPr lang="el-GR" sz="2400" dirty="0" smtClean="0"/>
              <a:t>40</a:t>
            </a:r>
            <a:r>
              <a:rPr lang="en-US" sz="2400" dirty="0" smtClean="0"/>
              <a:t>0 Hz</a:t>
            </a:r>
            <a:r>
              <a:rPr lang="el-GR" sz="2400" dirty="0" smtClean="0"/>
              <a:t>, θα πρέπει η ισχύς αυτών των συχνοτήτων να έχουν την σχέση: </a:t>
            </a:r>
            <a:r>
              <a:rPr lang="en-US" sz="2400" dirty="0" smtClean="0"/>
              <a:t> P</a:t>
            </a:r>
            <a:r>
              <a:rPr lang="en-US" sz="2400" baseline="-25000" dirty="0" smtClean="0"/>
              <a:t>f1 </a:t>
            </a:r>
            <a:r>
              <a:rPr lang="en-US" sz="2400" dirty="0" smtClean="0"/>
              <a:t>= 10000 P</a:t>
            </a:r>
            <a:r>
              <a:rPr lang="en-US" sz="2400" baseline="-25000" dirty="0" smtClean="0"/>
              <a:t>f2</a:t>
            </a:r>
            <a:r>
              <a:rPr lang="el-GR" sz="2400" dirty="0" smtClean="0"/>
              <a:t>.</a:t>
            </a: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Font typeface="+mj-lt"/>
              <a:buAutoNum type="arabicPeriod" startAt="2"/>
            </a:pPr>
            <a:endParaRPr lang="en-US" sz="2400" baseline="-25000" dirty="0" smtClean="0"/>
          </a:p>
          <a:p>
            <a:pPr marL="514350" indent="-514350" algn="just">
              <a:buNone/>
            </a:pPr>
            <a:endParaRPr lang="el-GR" sz="2800" dirty="0" smtClean="0"/>
          </a:p>
        </p:txBody>
      </p:sp>
      <p:pic>
        <p:nvPicPr>
          <p:cNvPr id="6" name="5 - Εικόνα" descr="entsi ixou.png"/>
          <p:cNvPicPr>
            <a:picLocks noChangeAspect="1"/>
          </p:cNvPicPr>
          <p:nvPr/>
        </p:nvPicPr>
        <p:blipFill>
          <a:blip r:embed="rId2"/>
          <a:stretch>
            <a:fillRect/>
          </a:stretch>
        </p:blipFill>
        <p:spPr>
          <a:xfrm>
            <a:off x="2285984" y="3500438"/>
            <a:ext cx="4500594" cy="3071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1 - Τίτλος"/>
          <p:cNvSpPr txBox="1">
            <a:spLocks/>
          </p:cNvSpPr>
          <p:nvPr/>
        </p:nvSpPr>
        <p:spPr>
          <a:xfrm>
            <a:off x="500034" y="142852"/>
            <a:ext cx="8258204" cy="571504"/>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28625" y="857250"/>
            <a:ext cx="8258175" cy="560388"/>
          </a:xfrm>
        </p:spPr>
        <p:txBody>
          <a:bodyPr>
            <a:noAutofit/>
          </a:bodyPr>
          <a:lstStyle/>
          <a:p>
            <a:pPr algn="l">
              <a:buFont typeface="Arial" pitchFamily="34" charset="0"/>
              <a:buChar char="•"/>
            </a:pPr>
            <a:r>
              <a:rPr lang="el-GR" sz="3200" dirty="0" smtClean="0">
                <a:solidFill>
                  <a:srgbClr val="00B050"/>
                </a:solidFill>
              </a:rPr>
              <a:t>Υποκειμενικά χαρακτηριστικά του ήχου</a:t>
            </a:r>
            <a:endParaRPr lang="el-GR" sz="3200" dirty="0">
              <a:solidFill>
                <a:srgbClr val="00B050"/>
              </a:solidFill>
            </a:endParaRPr>
          </a:p>
        </p:txBody>
      </p:sp>
      <p:sp>
        <p:nvSpPr>
          <p:cNvPr id="3" name="2 - Θέση περιεχομένου"/>
          <p:cNvSpPr>
            <a:spLocks noGrp="1"/>
          </p:cNvSpPr>
          <p:nvPr>
            <p:ph idx="1"/>
          </p:nvPr>
        </p:nvSpPr>
        <p:spPr>
          <a:xfrm>
            <a:off x="214282" y="1500174"/>
            <a:ext cx="8715436" cy="5143536"/>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startAt="3"/>
            </a:pPr>
            <a:r>
              <a:rPr lang="el-GR" sz="2800" dirty="0" smtClean="0">
                <a:solidFill>
                  <a:srgbClr val="C00000"/>
                </a:solidFill>
              </a:rPr>
              <a:t>Χροιά του ήχου: </a:t>
            </a:r>
            <a:r>
              <a:rPr lang="el-GR" sz="2400" dirty="0" smtClean="0">
                <a:solidFill>
                  <a:schemeClr val="tx1"/>
                </a:solidFill>
              </a:rPr>
              <a:t>ονομάζουμε το αίσθημα της αντίληψης δύο ήχων που έχουν το ίδιο ύψος και την ίδια ένταση.</a:t>
            </a:r>
          </a:p>
          <a:p>
            <a:pPr marL="514350" indent="-514350" algn="just">
              <a:buNone/>
            </a:pPr>
            <a:endParaRPr lang="en-US" sz="2400" dirty="0" smtClean="0">
              <a:solidFill>
                <a:srgbClr val="C00000"/>
              </a:solidFill>
            </a:endParaRPr>
          </a:p>
          <a:p>
            <a:pPr marL="514350" indent="-514350" algn="just">
              <a:buNone/>
            </a:pPr>
            <a:endParaRPr lang="el-GR" sz="2800" dirty="0" smtClean="0"/>
          </a:p>
        </p:txBody>
      </p:sp>
      <p:pic>
        <p:nvPicPr>
          <p:cNvPr id="9" name="8 - Εικόνα" descr="xroia.png"/>
          <p:cNvPicPr>
            <a:picLocks noChangeAspect="1"/>
          </p:cNvPicPr>
          <p:nvPr/>
        </p:nvPicPr>
        <p:blipFill>
          <a:blip r:embed="rId2"/>
          <a:stretch>
            <a:fillRect/>
          </a:stretch>
        </p:blipFill>
        <p:spPr>
          <a:xfrm>
            <a:off x="2643174" y="1928802"/>
            <a:ext cx="4000528" cy="43005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1 - Τίτλος"/>
          <p:cNvSpPr txBox="1">
            <a:spLocks/>
          </p:cNvSpPr>
          <p:nvPr/>
        </p:nvSpPr>
        <p:spPr>
          <a:xfrm>
            <a:off x="500034" y="142852"/>
            <a:ext cx="8258204" cy="571504"/>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smtClean="0">
                <a:ln>
                  <a:noFill/>
                </a:ln>
                <a:solidFill>
                  <a:srgbClr val="C00000"/>
                </a:solidFill>
                <a:effectLst/>
                <a:uLnTx/>
                <a:uFillTx/>
                <a:latin typeface="+mj-lt"/>
                <a:ea typeface="+mj-ea"/>
                <a:cs typeface="+mj-cs"/>
              </a:rPr>
              <a:t>1.1 Βασικές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endParaRPr lang="el-GR" dirty="0"/>
          </a:p>
        </p:txBody>
      </p:sp>
      <p:sp>
        <p:nvSpPr>
          <p:cNvPr id="4" name="3 - Τίτλος"/>
          <p:cNvSpPr>
            <a:spLocks noGrp="1"/>
          </p:cNvSpPr>
          <p:nvPr>
            <p:ph type="title"/>
          </p:nvPr>
        </p:nvSpPr>
        <p:spPr/>
        <p:txBody>
          <a:bodyPr/>
          <a:lstStyle/>
          <a:p>
            <a:pPr algn="ctr"/>
            <a:r>
              <a:rPr lang="el-GR" spc="150" dirty="0" smtClean="0">
                <a:solidFill>
                  <a:srgbClr val="FF0000"/>
                </a:solidFill>
                <a:latin typeface="Monotype Corsiva" pitchFamily="66" charset="0"/>
              </a:rPr>
              <a:t>ΜΙΚΡΟΦΩΝΑ</a:t>
            </a:r>
            <a:endParaRPr lang="el-GR" spc="150"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sp>
        <p:nvSpPr>
          <p:cNvPr id="5" name="4 - Θέση περιεχομένου"/>
          <p:cNvSpPr>
            <a:spLocks noGrp="1"/>
          </p:cNvSpPr>
          <p:nvPr>
            <p:ph idx="1"/>
          </p:nvPr>
        </p:nvSpPr>
        <p:spPr>
          <a:xfrm>
            <a:off x="457200" y="1428736"/>
            <a:ext cx="8229600" cy="4697427"/>
          </a:xfrm>
        </p:spPr>
        <p:txBody>
          <a:bodyPr>
            <a:normAutofit/>
          </a:bodyPr>
          <a:lstStyle/>
          <a:p>
            <a:pPr marL="0" indent="0" algn="just">
              <a:spcBef>
                <a:spcPts val="0"/>
              </a:spcBef>
              <a:buNone/>
            </a:pPr>
            <a:r>
              <a:rPr lang="el-GR" sz="2800" dirty="0" smtClean="0"/>
              <a:t>Είναι ηλεκτροακουστικές συσκευές που μετατρέπουν  τα ακουστικά ή ηχητικά κύματα σε ηλεκτρικές μεταβολές</a:t>
            </a:r>
          </a:p>
          <a:p>
            <a:pPr marL="0" indent="0" algn="just">
              <a:spcBef>
                <a:spcPts val="0"/>
              </a:spcBef>
              <a:buNone/>
            </a:pPr>
            <a:endParaRPr lang="el-GR" sz="28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205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Ορισμός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8" name="7 - Εικόνα" descr="microfone.png"/>
          <p:cNvPicPr>
            <a:picLocks noChangeAspect="1"/>
          </p:cNvPicPr>
          <p:nvPr/>
        </p:nvPicPr>
        <p:blipFill>
          <a:blip r:embed="rId4"/>
          <a:stretch>
            <a:fillRect/>
          </a:stretch>
        </p:blipFill>
        <p:spPr>
          <a:xfrm>
            <a:off x="1428728" y="2786058"/>
            <a:ext cx="5906734" cy="38251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9" name="8 - Θέση περιεχομένου"/>
          <p:cNvGraphicFramePr>
            <a:graphicFrameLocks noGrp="1"/>
          </p:cNvGraphicFramePr>
          <p:nvPr>
            <p:ph idx="1"/>
          </p:nvPr>
        </p:nvGraphicFramePr>
        <p:xfrm>
          <a:off x="457200" y="1428736"/>
          <a:ext cx="8229600" cy="4697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3074" name="Εξίσωση" r:id="rId8"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Χαρακτηριστικά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11" name="10 - Θέση περιεχομένου"/>
          <p:cNvGraphicFramePr>
            <a:graphicFrameLocks noGrp="1"/>
          </p:cNvGraphicFramePr>
          <p:nvPr>
            <p:ph idx="1"/>
          </p:nvPr>
        </p:nvGraphicFramePr>
        <p:xfrm>
          <a:off x="214282" y="1571612"/>
          <a:ext cx="8729666" cy="197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4098" name="Εξίσωση" r:id="rId7"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Χαρακτηριστικά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3" name="12 - TextBox"/>
          <p:cNvSpPr txBox="1"/>
          <p:nvPr/>
        </p:nvSpPr>
        <p:spPr>
          <a:xfrm>
            <a:off x="357158" y="3714752"/>
            <a:ext cx="8286808" cy="2677656"/>
          </a:xfrm>
          <a:prstGeom prst="rect">
            <a:avLst/>
          </a:prstGeom>
          <a:noFill/>
        </p:spPr>
        <p:txBody>
          <a:bodyPr wrap="square" rtlCol="0">
            <a:spAutoFit/>
          </a:bodyPr>
          <a:lstStyle/>
          <a:p>
            <a:pPr algn="just"/>
            <a:r>
              <a:rPr lang="el-GR" sz="2800"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Τα μικρόφωνα ανάλογα με το είδος του πολικού διαγράμματος διακρίνονται σε:</a:t>
            </a:r>
          </a:p>
          <a:p>
            <a:pPr marL="514350" indent="-514350" algn="just">
              <a:buFont typeface="+mj-lt"/>
              <a:buAutoNum type="arabicPeriod"/>
            </a:pPr>
            <a:r>
              <a:rPr lang="el-GR"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Κατευθυντικά</a:t>
            </a:r>
            <a:endParaRPr lang="el-GR"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Πανκατευθυντικά</a:t>
            </a:r>
            <a:endParaRPr lang="el-GR"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Υπερκαδιοειδή</a:t>
            </a:r>
            <a:endParaRPr lang="el-GR"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8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Οκτοειδές</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42984"/>
            <a:ext cx="8686800" cy="5500726"/>
          </a:xfrm>
        </p:spPr>
        <p:txBody>
          <a:bodyPr>
            <a:normAutofit lnSpcReduction="10000"/>
          </a:bodyPr>
          <a:lstStyle/>
          <a:p>
            <a:pPr marL="514350" indent="-514350" algn="just">
              <a:buFont typeface="+mj-lt"/>
              <a:buAutoNum type="arabicPeriod"/>
            </a:pPr>
            <a:r>
              <a:rPr lang="el-GR" sz="2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Κατευθυντικά</a:t>
            </a:r>
            <a:r>
              <a:rPr lang="el-GR" sz="2000" b="1" dirty="0" smtClean="0">
                <a:ln w="12700">
                  <a:solidFill>
                    <a:schemeClr val="tx2">
                      <a:satMod val="155000"/>
                    </a:schemeClr>
                  </a:solidFill>
                  <a:prstDash val="solid"/>
                </a:ln>
                <a:solidFill>
                  <a:srgbClr val="C00000"/>
                </a:solidFill>
              </a:rPr>
              <a:t>,</a:t>
            </a:r>
            <a:r>
              <a:rPr lang="el-GR" b="1" dirty="0" smtClean="0">
                <a:ln w="12700">
                  <a:solidFill>
                    <a:schemeClr val="tx2">
                      <a:satMod val="155000"/>
                    </a:schemeClr>
                  </a:solidFill>
                  <a:prstDash val="solid"/>
                </a:ln>
                <a:solidFill>
                  <a:srgbClr val="C00000"/>
                </a:solidFill>
              </a:rPr>
              <a:t> </a:t>
            </a:r>
            <a:r>
              <a:rPr lang="el-GR" sz="1800" b="1" dirty="0" smtClean="0">
                <a:ln w="12700">
                  <a:solidFill>
                    <a:schemeClr val="tx2">
                      <a:satMod val="155000"/>
                    </a:schemeClr>
                  </a:solidFill>
                  <a:prstDash val="solid"/>
                </a:ln>
                <a:solidFill>
                  <a:schemeClr val="tx1"/>
                </a:solidFill>
              </a:rPr>
              <a:t>είναι τα μικρόφωνα που έχουν καρδιοειδές πολικό διάγραμμα</a:t>
            </a: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n-US"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Πανκατευθυντικά</a:t>
            </a:r>
            <a:r>
              <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είναι τα μικρόφωνα που έχουν κυκλικό πολικό διάγραμμα. Σ’ αυτά το σήμα εξόδου εξαρτάται μόνο από τη στάθμη της ηχητικής πίεσης και όχι από την κατεύθυνση του ήχου (γωνία λήψης).</a:t>
            </a: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Υπερκαρδιοειδή</a:t>
            </a:r>
            <a:r>
              <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l-GR" sz="1800" b="1" dirty="0" smtClean="0">
                <a:ln w="12700">
                  <a:solidFill>
                    <a:schemeClr val="tx2">
                      <a:satMod val="155000"/>
                    </a:schemeClr>
                  </a:solidFill>
                  <a:prstDash val="solid"/>
                </a:ln>
                <a:solidFill>
                  <a:schemeClr val="tx1"/>
                </a:solidFill>
              </a:rPr>
              <a:t>είναι τα </a:t>
            </a:r>
            <a:r>
              <a:rPr lang="el-GR" sz="1800" b="1" dirty="0" err="1" smtClean="0">
                <a:ln w="12700">
                  <a:solidFill>
                    <a:schemeClr val="tx2">
                      <a:satMod val="155000"/>
                    </a:schemeClr>
                  </a:solidFill>
                  <a:prstDash val="solid"/>
                </a:ln>
                <a:solidFill>
                  <a:schemeClr val="tx1"/>
                </a:solidFill>
              </a:rPr>
              <a:t>κατευθυντικά</a:t>
            </a:r>
            <a:r>
              <a:rPr lang="el-GR" sz="1800" b="1" dirty="0" smtClean="0">
                <a:ln w="12700">
                  <a:solidFill>
                    <a:schemeClr val="tx2">
                      <a:satMod val="155000"/>
                    </a:schemeClr>
                  </a:solidFill>
                  <a:prstDash val="solid"/>
                </a:ln>
                <a:solidFill>
                  <a:schemeClr val="tx1"/>
                </a:solidFill>
              </a:rPr>
              <a:t> μικρόφωνα που έχουν μεγάλη ευαισθησία εμπρός, ελαφρώς μειωμένη πίσω και αρκετά μειωμένη στα πλάγια.</a:t>
            </a:r>
            <a:endPar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514350" indent="-514350" algn="just">
              <a:buFont typeface="+mj-lt"/>
              <a:buAutoNum type="arabicPeriod"/>
            </a:pPr>
            <a:r>
              <a:rPr lang="el-GR" sz="2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Οκτοειδές</a:t>
            </a:r>
            <a:r>
              <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l-GR" sz="1800" b="1" dirty="0" smtClean="0">
                <a:ln w="12700">
                  <a:solidFill>
                    <a:schemeClr val="tx2">
                      <a:satMod val="155000"/>
                    </a:schemeClr>
                  </a:solidFill>
                  <a:prstDash val="solid"/>
                </a:ln>
                <a:solidFill>
                  <a:schemeClr val="tx1"/>
                </a:solidFill>
              </a:rPr>
              <a:t>είναι ένα </a:t>
            </a:r>
            <a:r>
              <a:rPr lang="el-GR" sz="1800" b="1" dirty="0" err="1" smtClean="0">
                <a:ln w="12700">
                  <a:solidFill>
                    <a:schemeClr val="tx2">
                      <a:satMod val="155000"/>
                    </a:schemeClr>
                  </a:solidFill>
                  <a:prstDash val="solid"/>
                </a:ln>
                <a:solidFill>
                  <a:schemeClr val="tx1"/>
                </a:solidFill>
              </a:rPr>
              <a:t>υπερκαρδιοειδές</a:t>
            </a:r>
            <a:r>
              <a:rPr lang="el-GR" sz="1800" b="1" dirty="0" smtClean="0">
                <a:ln w="12700">
                  <a:solidFill>
                    <a:schemeClr val="tx2">
                      <a:satMod val="155000"/>
                    </a:schemeClr>
                  </a:solidFill>
                  <a:prstDash val="solid"/>
                </a:ln>
                <a:solidFill>
                  <a:schemeClr val="tx1"/>
                </a:solidFill>
              </a:rPr>
              <a:t> μικρόφωνα με μεγάλη ευαισθησία εμπρός και πίσω και καθόλου ευαισθησία στα πλάγια.</a:t>
            </a:r>
            <a:endParaRPr lang="el-GR" sz="2000" dirty="0"/>
          </a:p>
        </p:txBody>
      </p:sp>
      <p:sp>
        <p:nvSpPr>
          <p:cNvPr id="4" name="3 - Τίτλος"/>
          <p:cNvSpPr txBox="1">
            <a:spLocks/>
          </p:cNvSpPr>
          <p:nvPr/>
        </p:nvSpPr>
        <p:spPr>
          <a:xfrm>
            <a:off x="457200" y="274638"/>
            <a:ext cx="8229600" cy="582594"/>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75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1.2 </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Μικροφωνα</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 name="5 - Εικόνα" descr="kar pol diagr.png"/>
          <p:cNvPicPr>
            <a:picLocks noChangeAspect="1"/>
          </p:cNvPicPr>
          <p:nvPr/>
        </p:nvPicPr>
        <p:blipFill>
          <a:blip r:embed="rId2"/>
          <a:stretch>
            <a:fillRect/>
          </a:stretch>
        </p:blipFill>
        <p:spPr>
          <a:xfrm>
            <a:off x="2643174" y="1714488"/>
            <a:ext cx="3571900" cy="26073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71480"/>
            <a:ext cx="7772400" cy="1470025"/>
          </a:xfrm>
        </p:spPr>
        <p:txBody>
          <a:bodyPr>
            <a:normAutofit/>
          </a:bodyPr>
          <a:lstStyle/>
          <a:p>
            <a:r>
              <a:rPr lang="en-US" sz="4800" b="1" dirty="0" smtClean="0"/>
              <a:t>1</a:t>
            </a:r>
            <a:r>
              <a:rPr lang="el-GR" sz="4800" b="1" baseline="30000" dirty="0" smtClean="0"/>
              <a:t>ο</a:t>
            </a:r>
            <a:r>
              <a:rPr lang="el-GR" sz="4800" b="1" dirty="0" smtClean="0"/>
              <a:t> Κεφάλαιο</a:t>
            </a:r>
            <a:endParaRPr lang="el-GR" sz="4800" b="1" dirty="0"/>
          </a:p>
        </p:txBody>
      </p:sp>
      <p:sp>
        <p:nvSpPr>
          <p:cNvPr id="3" name="2 - Υπότιτλος"/>
          <p:cNvSpPr>
            <a:spLocks noGrp="1"/>
          </p:cNvSpPr>
          <p:nvPr>
            <p:ph type="subTitle" idx="1"/>
          </p:nvPr>
        </p:nvSpPr>
        <p:spPr>
          <a:xfrm>
            <a:off x="1214414" y="2857496"/>
            <a:ext cx="6400800" cy="1752600"/>
          </a:xfrm>
        </p:spPr>
        <p:txBody>
          <a:bodyPr/>
          <a:lstStyle/>
          <a:p>
            <a:r>
              <a:rPr lang="el-GR" b="1" dirty="0" smtClean="0">
                <a:solidFill>
                  <a:schemeClr val="tx1">
                    <a:lumMod val="95000"/>
                    <a:lumOff val="5000"/>
                  </a:schemeClr>
                </a:solidFill>
                <a:effectLst>
                  <a:outerShdw blurRad="38100" dist="38100" dir="2700000" algn="tl">
                    <a:srgbClr val="000000">
                      <a:alpha val="43137"/>
                    </a:srgbClr>
                  </a:outerShdw>
                </a:effectLst>
              </a:rPr>
              <a:t>Αναλογικές συσκευές λήψης </a:t>
            </a:r>
          </a:p>
          <a:p>
            <a:r>
              <a:rPr lang="el-GR" b="1" dirty="0" smtClean="0">
                <a:solidFill>
                  <a:schemeClr val="tx1">
                    <a:lumMod val="95000"/>
                    <a:lumOff val="5000"/>
                  </a:schemeClr>
                </a:solidFill>
                <a:effectLst>
                  <a:outerShdw blurRad="38100" dist="38100" dir="2700000" algn="tl">
                    <a:srgbClr val="000000">
                      <a:alpha val="43137"/>
                    </a:srgbClr>
                  </a:outerShdw>
                </a:effectLst>
              </a:rPr>
              <a:t>και </a:t>
            </a:r>
          </a:p>
          <a:p>
            <a:r>
              <a:rPr lang="el-GR" b="1" dirty="0" smtClean="0">
                <a:solidFill>
                  <a:schemeClr val="tx1">
                    <a:lumMod val="95000"/>
                    <a:lumOff val="5000"/>
                  </a:schemeClr>
                </a:solidFill>
                <a:effectLst>
                  <a:outerShdw blurRad="38100" dist="38100" dir="2700000" algn="tl">
                    <a:srgbClr val="000000">
                      <a:alpha val="43137"/>
                    </a:srgbClr>
                  </a:outerShdw>
                </a:effectLst>
              </a:rPr>
              <a:t>επεξεργασίας ήχου</a:t>
            </a:r>
            <a:endParaRPr lang="el-GR" b="1" dirty="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11" name="10 - Θέση περιεχομένου"/>
          <p:cNvGraphicFramePr>
            <a:graphicFrameLocks noGrp="1"/>
          </p:cNvGraphicFramePr>
          <p:nvPr>
            <p:ph idx="1"/>
          </p:nvPr>
        </p:nvGraphicFramePr>
        <p:xfrm>
          <a:off x="214282" y="1571612"/>
          <a:ext cx="8729666" cy="197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26626" name="Εξίσωση" r:id="rId7"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Χαρακτηριστικά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3" name="12 - TextBox"/>
          <p:cNvSpPr txBox="1"/>
          <p:nvPr/>
        </p:nvSpPr>
        <p:spPr>
          <a:xfrm>
            <a:off x="357158" y="3714752"/>
            <a:ext cx="8286808" cy="1815882"/>
          </a:xfrm>
          <a:prstGeom prst="rect">
            <a:avLst/>
          </a:prstGeom>
          <a:noFill/>
        </p:spPr>
        <p:txBody>
          <a:bodyPr wrap="square" rtlCol="0">
            <a:spAutoFit/>
          </a:bodyPr>
          <a:lstStyle/>
          <a:p>
            <a:pPr algn="just"/>
            <a:r>
              <a:rPr lang="el-GR" sz="2800"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Διακρίνεται σε:</a:t>
            </a:r>
          </a:p>
          <a:p>
            <a:pPr marL="514350" indent="-514350" algn="just">
              <a:buFont typeface="+mj-lt"/>
              <a:buAutoNum type="arabicPeriod"/>
            </a:pPr>
            <a:r>
              <a:rPr lang="el-GR"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Μικρής αντίστασης </a:t>
            </a:r>
            <a:r>
              <a:rPr lang="el-GR"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l-GR" sz="2400" b="1" dirty="0" smtClean="0">
                <a:ln w="12700">
                  <a:solidFill>
                    <a:schemeClr val="tx2">
                      <a:satMod val="155000"/>
                    </a:schemeClr>
                  </a:solidFill>
                  <a:prstDash val="solid"/>
                </a:ln>
              </a:rPr>
              <a:t>2 έως </a:t>
            </a:r>
            <a:r>
              <a:rPr lang="el-GR" sz="2000" b="1" dirty="0" smtClean="0">
                <a:ln w="12700">
                  <a:solidFill>
                    <a:schemeClr val="tx2">
                      <a:satMod val="155000"/>
                    </a:schemeClr>
                  </a:solidFill>
                  <a:prstDash val="solid"/>
                </a:ln>
              </a:rPr>
              <a:t>8 </a:t>
            </a:r>
            <a:r>
              <a:rPr lang="en-US" sz="2000" b="1" dirty="0" smtClean="0">
                <a:ln w="12700">
                  <a:solidFill>
                    <a:schemeClr val="tx2">
                      <a:satMod val="155000"/>
                    </a:schemeClr>
                  </a:solidFill>
                  <a:prstDash val="solid"/>
                </a:ln>
              </a:rPr>
              <a:t>k</a:t>
            </a:r>
            <a:r>
              <a:rPr lang="el-GR" sz="2000" b="1" dirty="0" smtClean="0">
                <a:ln w="12700">
                  <a:solidFill>
                    <a:schemeClr val="tx2">
                      <a:satMod val="155000"/>
                    </a:schemeClr>
                  </a:solidFill>
                  <a:prstDash val="solid"/>
                </a:ln>
              </a:rPr>
              <a:t>Ω</a:t>
            </a:r>
            <a:endParaRPr lang="el-GR" sz="2800" b="1" dirty="0" smtClean="0">
              <a:ln w="12700">
                <a:solidFill>
                  <a:schemeClr val="tx2">
                    <a:satMod val="155000"/>
                  </a:schemeClr>
                </a:solidFill>
                <a:prstDash val="solid"/>
              </a:ln>
            </a:endParaRPr>
          </a:p>
          <a:p>
            <a:pPr marL="514350" indent="-514350" algn="just">
              <a:buFont typeface="+mj-lt"/>
              <a:buAutoNum type="arabicPeriod"/>
            </a:pPr>
            <a:r>
              <a:rPr lang="el-GR"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Μεγάλης Αντίστασης 		</a:t>
            </a:r>
            <a:r>
              <a:rPr lang="el-GR" sz="2000" b="1" dirty="0" smtClean="0">
                <a:ln w="12700">
                  <a:solidFill>
                    <a:schemeClr val="tx2">
                      <a:satMod val="155000"/>
                    </a:schemeClr>
                  </a:solidFill>
                  <a:prstDash val="solid"/>
                </a:ln>
              </a:rPr>
              <a:t>10 έως 50 </a:t>
            </a:r>
            <a:r>
              <a:rPr lang="en-US" sz="2000" b="1" dirty="0" smtClean="0">
                <a:ln w="12700">
                  <a:solidFill>
                    <a:schemeClr val="tx2">
                      <a:satMod val="155000"/>
                    </a:schemeClr>
                  </a:solidFill>
                  <a:prstDash val="solid"/>
                </a:ln>
              </a:rPr>
              <a:t>k</a:t>
            </a:r>
            <a:r>
              <a:rPr lang="el-GR" sz="2000" b="1" dirty="0" smtClean="0">
                <a:ln w="12700">
                  <a:solidFill>
                    <a:schemeClr val="tx2">
                      <a:satMod val="155000"/>
                    </a:schemeClr>
                  </a:solidFill>
                  <a:prstDash val="solid"/>
                </a:ln>
              </a:rPr>
              <a:t>Ω</a:t>
            </a:r>
          </a:p>
          <a:p>
            <a:pPr marL="514350" indent="-514350" algn="just"/>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2765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p:txBody>
          <a:bodyPr anchor="ctr">
            <a:normAutofit/>
            <a:scene3d>
              <a:camera prst="orthographicFront">
                <a:rot lat="0" lon="21299999" rev="0"/>
              </a:camera>
              <a:lightRig rig="threePt" dir="t"/>
            </a:scene3d>
          </a:bodyPr>
          <a:lstStyle/>
          <a:p>
            <a:pPr>
              <a:buClr>
                <a:srgbClr val="002060"/>
              </a:buClr>
              <a:buFont typeface="Wingdings" pitchFamily="2" charset="2"/>
              <a:buChar char="Ø"/>
            </a:pPr>
            <a:r>
              <a:rPr lang="el-GR" sz="2800" b="1" dirty="0" smtClean="0"/>
              <a:t>ΑΝΘΡΑΚΑ</a:t>
            </a:r>
          </a:p>
          <a:p>
            <a:pPr>
              <a:buClr>
                <a:srgbClr val="002060"/>
              </a:buClr>
              <a:buFont typeface="Wingdings" pitchFamily="2" charset="2"/>
              <a:buChar char="Ø"/>
            </a:pPr>
            <a:r>
              <a:rPr lang="el-GR" sz="2800" b="1" dirty="0" smtClean="0"/>
              <a:t>ΚΡΥΣΤΑΛΛΙΚΑ</a:t>
            </a:r>
          </a:p>
          <a:p>
            <a:pPr>
              <a:buClr>
                <a:srgbClr val="002060"/>
              </a:buClr>
              <a:buFont typeface="Wingdings" pitchFamily="2" charset="2"/>
              <a:buChar char="Ø"/>
            </a:pPr>
            <a:r>
              <a:rPr lang="el-GR" sz="2800" b="1" dirty="0" smtClean="0"/>
              <a:t>ΠΥΚΝΩΤΙΚΑ</a:t>
            </a:r>
          </a:p>
          <a:p>
            <a:pPr>
              <a:buClr>
                <a:srgbClr val="002060"/>
              </a:buClr>
              <a:buFont typeface="Wingdings" pitchFamily="2" charset="2"/>
              <a:buChar char="Ø"/>
            </a:pPr>
            <a:r>
              <a:rPr lang="el-GR" sz="2800" b="1" dirty="0" smtClean="0"/>
              <a:t>ΔΥΝΑΜΙΚΑ</a:t>
            </a:r>
          </a:p>
          <a:p>
            <a:pPr>
              <a:buClr>
                <a:srgbClr val="002060"/>
              </a:buClr>
              <a:buFont typeface="Wingdings" pitchFamily="2" charset="2"/>
              <a:buChar char="Ø"/>
            </a:pPr>
            <a:r>
              <a:rPr lang="el-GR" sz="2800" b="1" dirty="0" smtClean="0"/>
              <a:t>ΤΑΙΝΙΑΣ</a:t>
            </a:r>
          </a:p>
          <a:p>
            <a:pPr>
              <a:buClr>
                <a:srgbClr val="002060"/>
              </a:buClr>
              <a:buFont typeface="Wingdings" pitchFamily="2" charset="2"/>
              <a:buChar char="Ø"/>
            </a:pPr>
            <a:r>
              <a:rPr lang="el-GR" sz="2800" b="1" dirty="0" smtClean="0"/>
              <a:t>ΕΠΑΦΗΣ</a:t>
            </a:r>
          </a:p>
          <a:p>
            <a:pPr>
              <a:buClr>
                <a:srgbClr val="002060"/>
              </a:buClr>
              <a:buFont typeface="Wingdings" pitchFamily="2" charset="2"/>
              <a:buChar char="Ø"/>
            </a:pPr>
            <a:r>
              <a:rPr lang="el-GR" sz="2800" b="1" dirty="0" smtClean="0"/>
              <a:t>ΥΠΕΡΚΑΤΕΥΘΥΝΤΙΚΑ</a:t>
            </a:r>
          </a:p>
          <a:p>
            <a:pPr>
              <a:buClr>
                <a:srgbClr val="002060"/>
              </a:buClr>
              <a:buFont typeface="Wingdings" pitchFamily="2" charset="2"/>
              <a:buChar char="Ø"/>
            </a:pPr>
            <a:r>
              <a:rPr lang="el-GR" sz="2800" b="1" dirty="0" smtClean="0"/>
              <a:t>ΣΤΕΡΕΟΦΩΝΙΚΑ</a:t>
            </a:r>
            <a:endParaRPr lang="el-GR" sz="2800" b="1" dirty="0"/>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28674"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b">
            <a:normAutofit lnSpcReduction="10000"/>
          </a:bodyPr>
          <a:lstStyle/>
          <a:p>
            <a:pPr>
              <a:buClr>
                <a:srgbClr val="002060"/>
              </a:buClr>
              <a:buFont typeface="Wingdings" pitchFamily="2" charset="2"/>
              <a:buChar char="Ø"/>
            </a:pPr>
            <a:endParaRPr lang="el-GR" b="1" dirty="0" smtClean="0">
              <a:solidFill>
                <a:srgbClr val="C00000"/>
              </a:solidFill>
            </a:endParaRPr>
          </a:p>
          <a:p>
            <a:pPr>
              <a:buClr>
                <a:srgbClr val="002060"/>
              </a:buClr>
              <a:buFont typeface="Wingdings" pitchFamily="2" charset="2"/>
              <a:buChar char="Ø"/>
            </a:pPr>
            <a:r>
              <a:rPr lang="el-GR" b="1" dirty="0" smtClean="0">
                <a:solidFill>
                  <a:srgbClr val="C00000"/>
                </a:solidFill>
              </a:rPr>
              <a:t>ΑΝΘΡΑΚΑ</a:t>
            </a:r>
          </a:p>
          <a:p>
            <a:pPr>
              <a:buClr>
                <a:srgbClr val="002060"/>
              </a:buClr>
              <a:buNone/>
            </a:pPr>
            <a:r>
              <a:rPr lang="el-GR" sz="1800" spc="100" dirty="0" smtClean="0">
                <a:solidFill>
                  <a:schemeClr val="tx1"/>
                </a:solidFill>
              </a:rPr>
              <a:t>  </a:t>
            </a:r>
          </a:p>
          <a:p>
            <a:pPr marL="0" indent="0" algn="just">
              <a:lnSpc>
                <a:spcPct val="150000"/>
              </a:lnSpc>
              <a:spcBef>
                <a:spcPts val="0"/>
              </a:spcBef>
              <a:buClr>
                <a:srgbClr val="002060"/>
              </a:buClr>
            </a:pPr>
            <a:r>
              <a:rPr lang="el-GR" sz="1800" spc="100" dirty="0" smtClean="0">
                <a:solidFill>
                  <a:schemeClr val="tx1"/>
                </a:solidFill>
              </a:rPr>
              <a:t>   Αποτελείται από ένα διάφραγμα πίσω από</a:t>
            </a:r>
          </a:p>
          <a:p>
            <a:pPr algn="just">
              <a:lnSpc>
                <a:spcPct val="150000"/>
              </a:lnSpc>
              <a:spcBef>
                <a:spcPts val="0"/>
              </a:spcBef>
              <a:buClr>
                <a:srgbClr val="002060"/>
              </a:buClr>
              <a:buNone/>
            </a:pPr>
            <a:r>
              <a:rPr lang="el-GR" sz="1800" spc="100" dirty="0" smtClean="0">
                <a:solidFill>
                  <a:schemeClr val="tx1"/>
                </a:solidFill>
              </a:rPr>
              <a:t>	το οποίο υπάρχουν κόκκοι άνθρακα.</a:t>
            </a:r>
          </a:p>
          <a:p>
            <a:pPr algn="just">
              <a:lnSpc>
                <a:spcPct val="150000"/>
              </a:lnSpc>
              <a:spcBef>
                <a:spcPts val="0"/>
              </a:spcBef>
              <a:buClr>
                <a:srgbClr val="002060"/>
              </a:buClr>
            </a:pPr>
            <a:r>
              <a:rPr lang="el-GR" sz="1800" spc="100" dirty="0" smtClean="0">
                <a:solidFill>
                  <a:schemeClr val="tx1"/>
                </a:solidFill>
              </a:rPr>
              <a:t>Οι δονήσεις των μορίων του αέρα αναγκάζουν το διάφραγμα να κινείται ανάλογα, μ’ αποτέλεσμα άλλοτε να συμπιέζονται περισσότερο και άλλοτε λιγότερο.</a:t>
            </a:r>
          </a:p>
          <a:p>
            <a:pPr algn="just">
              <a:lnSpc>
                <a:spcPct val="150000"/>
              </a:lnSpc>
              <a:spcBef>
                <a:spcPts val="0"/>
              </a:spcBef>
              <a:buClr>
                <a:srgbClr val="002060"/>
              </a:buClr>
            </a:pPr>
            <a:r>
              <a:rPr lang="el-GR" sz="1800" spc="100" dirty="0" smtClean="0">
                <a:solidFill>
                  <a:schemeClr val="tx1"/>
                </a:solidFill>
              </a:rPr>
              <a:t>Αυτό έχει σα συνέπεια τη μεταβολή της αντίστασης του άνθρακα και την με-</a:t>
            </a:r>
            <a:r>
              <a:rPr lang="el-GR" sz="1800" spc="100" dirty="0" err="1" smtClean="0">
                <a:solidFill>
                  <a:schemeClr val="tx1"/>
                </a:solidFill>
              </a:rPr>
              <a:t>ταβολή </a:t>
            </a:r>
            <a:r>
              <a:rPr lang="el-GR" sz="1800" spc="100" dirty="0" smtClean="0">
                <a:solidFill>
                  <a:schemeClr val="tx1"/>
                </a:solidFill>
              </a:rPr>
              <a:t>του συνεχούς ρεύματος που διαρρέει το μικρόφωνο.</a:t>
            </a:r>
          </a:p>
          <a:p>
            <a:pPr marL="324000" algn="just">
              <a:lnSpc>
                <a:spcPct val="150000"/>
              </a:lnSpc>
              <a:spcBef>
                <a:spcPts val="0"/>
              </a:spcBef>
              <a:buClr>
                <a:srgbClr val="002060"/>
              </a:buClr>
            </a:pPr>
            <a:r>
              <a:rPr lang="el-GR" sz="1800" spc="100" dirty="0" smtClean="0">
                <a:solidFill>
                  <a:schemeClr val="tx1"/>
                </a:solidFill>
              </a:rPr>
              <a:t>Το εναλλασσόμενο ρεύμα είναι ανάλογο της ηχητικής διέγερσης, που το προ-κάλεσε</a:t>
            </a:r>
          </a:p>
          <a:p>
            <a:pPr algn="just">
              <a:buClr>
                <a:srgbClr val="002060"/>
              </a:buClr>
              <a:buNone/>
            </a:pPr>
            <a:endParaRPr lang="el-GR" sz="1800" spc="100" dirty="0" smtClean="0">
              <a:solidFill>
                <a:schemeClr val="tx1"/>
              </a:solidFill>
            </a:endParaRPr>
          </a:p>
        </p:txBody>
      </p:sp>
      <p:pic>
        <p:nvPicPr>
          <p:cNvPr id="6" name="5 - Εικόνα" descr="MICROFONE ANURAKA.jpg"/>
          <p:cNvPicPr>
            <a:picLocks noChangeAspect="1"/>
          </p:cNvPicPr>
          <p:nvPr/>
        </p:nvPicPr>
        <p:blipFill>
          <a:blip r:embed="rId5">
            <a:lum bright="-9000" contrast="-1000"/>
          </a:blip>
          <a:stretch>
            <a:fillRect/>
          </a:stretch>
        </p:blipFill>
        <p:spPr>
          <a:xfrm>
            <a:off x="5214942" y="1300073"/>
            <a:ext cx="3786214" cy="2200365"/>
          </a:xfrm>
          <a:prstGeom prst="rect">
            <a:avLst/>
          </a:prstGeom>
          <a:effectLst>
            <a:outerShdw blurRad="50800" dist="50800" algn="ctr" rotWithShape="0">
              <a:srgbClr val="000000">
                <a:alpha val="43137"/>
              </a:srgbClr>
            </a:outerShdw>
          </a:effectLst>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5837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ctr">
            <a:normAutofit lnSpcReduction="10000"/>
          </a:bodyPr>
          <a:lstStyle/>
          <a:p>
            <a:pPr>
              <a:buClr>
                <a:srgbClr val="002060"/>
              </a:buClr>
              <a:buFont typeface="Wingdings" pitchFamily="2" charset="2"/>
              <a:buChar char="Ø"/>
            </a:pPr>
            <a:r>
              <a:rPr lang="el-GR" b="1" dirty="0" smtClean="0">
                <a:solidFill>
                  <a:srgbClr val="C00000"/>
                </a:solidFill>
              </a:rPr>
              <a:t>ΑΝΘΡΑΚΑ</a:t>
            </a:r>
          </a:p>
          <a:p>
            <a:pPr>
              <a:buClr>
                <a:srgbClr val="002060"/>
              </a:buClr>
              <a:buNone/>
            </a:pPr>
            <a:r>
              <a:rPr lang="el-GR" sz="1800" spc="100" dirty="0" smtClean="0">
                <a:solidFill>
                  <a:schemeClr val="tx1"/>
                </a:solidFill>
              </a:rPr>
              <a:t>  </a:t>
            </a:r>
            <a:r>
              <a:rPr lang="el-GR" sz="2400" b="1" spc="100" dirty="0" smtClean="0">
                <a:solidFill>
                  <a:schemeClr val="tx1"/>
                </a:solidFill>
                <a:effectLst>
                  <a:outerShdw blurRad="38100" dist="38100" dir="2700000" algn="tl">
                    <a:srgbClr val="000000">
                      <a:alpha val="43137"/>
                    </a:srgbClr>
                  </a:outerShdw>
                </a:effectLst>
              </a:rPr>
              <a:t>Πλεονεκτήματα:</a:t>
            </a:r>
            <a:r>
              <a:rPr lang="el-GR" sz="1800" spc="100" dirty="0" smtClean="0">
                <a:solidFill>
                  <a:schemeClr val="tx1"/>
                </a:solidFill>
              </a:rPr>
              <a:t> </a:t>
            </a:r>
          </a:p>
          <a:p>
            <a:pPr>
              <a:lnSpc>
                <a:spcPct val="150000"/>
              </a:lnSpc>
              <a:buClr>
                <a:srgbClr val="002060"/>
              </a:buClr>
            </a:pPr>
            <a:r>
              <a:rPr lang="el-GR" sz="1800" spc="100" dirty="0" smtClean="0">
                <a:solidFill>
                  <a:schemeClr val="tx1"/>
                </a:solidFill>
              </a:rPr>
              <a:t>Έχει μεγάλη τάση εξόδου, για πολύ μικρές ηχητικές πιέσεις.</a:t>
            </a:r>
          </a:p>
          <a:p>
            <a:pPr>
              <a:lnSpc>
                <a:spcPct val="150000"/>
              </a:lnSpc>
              <a:buClr>
                <a:srgbClr val="002060"/>
              </a:buClr>
            </a:pPr>
            <a:r>
              <a:rPr lang="el-GR" sz="1800" spc="100" dirty="0" smtClean="0">
                <a:solidFill>
                  <a:schemeClr val="tx1"/>
                </a:solidFill>
              </a:rPr>
              <a:t>Σταθερότητα.</a:t>
            </a:r>
          </a:p>
          <a:p>
            <a:pPr>
              <a:lnSpc>
                <a:spcPct val="150000"/>
              </a:lnSpc>
              <a:buClr>
                <a:srgbClr val="002060"/>
              </a:buClr>
            </a:pPr>
            <a:r>
              <a:rPr lang="el-GR" sz="1800" spc="100" dirty="0" smtClean="0">
                <a:solidFill>
                  <a:schemeClr val="tx1"/>
                </a:solidFill>
              </a:rPr>
              <a:t>Ανθεκτικότητα σε μηχανικές καταπονήσεις.</a:t>
            </a:r>
          </a:p>
          <a:p>
            <a:pPr>
              <a:lnSpc>
                <a:spcPct val="150000"/>
              </a:lnSpc>
              <a:buClr>
                <a:srgbClr val="002060"/>
              </a:buClr>
            </a:pPr>
            <a:r>
              <a:rPr lang="el-GR" sz="1800" spc="100" dirty="0" smtClean="0">
                <a:solidFill>
                  <a:schemeClr val="tx1"/>
                </a:solidFill>
              </a:rPr>
              <a:t>Ανεπηρέαστα από τη θερμοκρασία.</a:t>
            </a:r>
          </a:p>
          <a:p>
            <a:pPr>
              <a:lnSpc>
                <a:spcPct val="150000"/>
              </a:lnSpc>
              <a:buClr>
                <a:srgbClr val="002060"/>
              </a:buClr>
            </a:pPr>
            <a:r>
              <a:rPr lang="el-GR" sz="1800" spc="100" dirty="0" smtClean="0">
                <a:solidFill>
                  <a:schemeClr val="tx1"/>
                </a:solidFill>
              </a:rPr>
              <a:t>Μικρό βάρος.</a:t>
            </a:r>
          </a:p>
          <a:p>
            <a:pPr>
              <a:buClr>
                <a:srgbClr val="002060"/>
              </a:buClr>
              <a:buNone/>
            </a:pPr>
            <a:r>
              <a:rPr lang="el-GR" sz="1800" spc="100" dirty="0" smtClean="0">
                <a:solidFill>
                  <a:schemeClr val="tx1"/>
                </a:solidFill>
              </a:rPr>
              <a:t> </a:t>
            </a:r>
            <a:r>
              <a:rPr lang="el-GR" sz="2400" b="1" spc="100" dirty="0" smtClean="0">
                <a:solidFill>
                  <a:schemeClr val="tx1"/>
                </a:solidFill>
                <a:effectLst>
                  <a:outerShdw blurRad="38100" dist="38100" dir="2700000" algn="tl">
                    <a:srgbClr val="000000">
                      <a:alpha val="43137"/>
                    </a:srgbClr>
                  </a:outerShdw>
                </a:effectLst>
              </a:rPr>
              <a:t>Μειονεκτήματα:</a:t>
            </a:r>
            <a:r>
              <a:rPr lang="el-GR" sz="1800" spc="100" dirty="0" smtClean="0">
                <a:solidFill>
                  <a:schemeClr val="tx1"/>
                </a:solidFill>
              </a:rPr>
              <a:t> </a:t>
            </a:r>
          </a:p>
          <a:p>
            <a:pPr>
              <a:lnSpc>
                <a:spcPct val="160000"/>
              </a:lnSpc>
              <a:buClr>
                <a:srgbClr val="002060"/>
              </a:buClr>
            </a:pPr>
            <a:r>
              <a:rPr lang="el-GR" sz="1800" spc="100" dirty="0" smtClean="0">
                <a:solidFill>
                  <a:schemeClr val="tx1"/>
                </a:solidFill>
              </a:rPr>
              <a:t>Χαμηλή πιστότητα.</a:t>
            </a:r>
          </a:p>
          <a:p>
            <a:pPr>
              <a:lnSpc>
                <a:spcPct val="160000"/>
              </a:lnSpc>
              <a:buClr>
                <a:srgbClr val="002060"/>
              </a:buClr>
            </a:pPr>
            <a:r>
              <a:rPr lang="el-GR" sz="1800" spc="100" dirty="0" smtClean="0">
                <a:solidFill>
                  <a:schemeClr val="tx1"/>
                </a:solidFill>
              </a:rPr>
              <a:t>Χρειάζεται ιδιαίτερη πηγή τροφοδοσίας.</a:t>
            </a:r>
          </a:p>
          <a:p>
            <a:pPr>
              <a:lnSpc>
                <a:spcPct val="160000"/>
              </a:lnSpc>
              <a:buClr>
                <a:srgbClr val="002060"/>
              </a:buClr>
            </a:pPr>
            <a:r>
              <a:rPr lang="el-GR" sz="1800" spc="100" dirty="0" smtClean="0">
                <a:solidFill>
                  <a:schemeClr val="tx1"/>
                </a:solidFill>
              </a:rPr>
              <a:t>Εμφάνιση θορύβου, λόγω της κίνησης των κόκκων άνθρακα.</a:t>
            </a:r>
          </a:p>
          <a:p>
            <a:pPr>
              <a:lnSpc>
                <a:spcPct val="160000"/>
              </a:lnSpc>
              <a:buClr>
                <a:srgbClr val="002060"/>
              </a:buClr>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59394"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t">
            <a:normAutofit/>
          </a:bodyPr>
          <a:lstStyle/>
          <a:p>
            <a:pPr>
              <a:buClr>
                <a:srgbClr val="002060"/>
              </a:buClr>
              <a:buFont typeface="Wingdings" pitchFamily="2" charset="2"/>
              <a:buChar char="Ø"/>
            </a:pPr>
            <a:r>
              <a:rPr lang="el-GR" b="1" dirty="0" smtClean="0">
                <a:solidFill>
                  <a:srgbClr val="C00000"/>
                </a:solidFill>
              </a:rPr>
              <a:t>ΚΡΥΣΤΑΛΛΙΚΑ</a:t>
            </a:r>
          </a:p>
          <a:p>
            <a:pPr marL="0" indent="0" algn="just">
              <a:lnSpc>
                <a:spcPct val="150000"/>
              </a:lnSpc>
              <a:spcBef>
                <a:spcPts val="0"/>
              </a:spcBef>
              <a:buClr>
                <a:srgbClr val="002060"/>
              </a:buClr>
              <a:buNone/>
            </a:pPr>
            <a:r>
              <a:rPr lang="el-GR" sz="1800" spc="100" dirty="0" smtClean="0">
                <a:solidFill>
                  <a:schemeClr val="tx1"/>
                </a:solidFill>
              </a:rPr>
              <a:t>Η λειτουργία τους </a:t>
            </a:r>
            <a:r>
              <a:rPr lang="el-GR" sz="1800" b="1" spc="300" dirty="0" smtClean="0">
                <a:solidFill>
                  <a:srgbClr val="FF0000"/>
                </a:solidFill>
                <a:effectLst>
                  <a:outerShdw blurRad="38100" dist="38100" dir="2700000" algn="tl">
                    <a:srgbClr val="000000">
                      <a:alpha val="43137"/>
                    </a:srgbClr>
                  </a:outerShdw>
                </a:effectLst>
              </a:rPr>
              <a:t>βασίζεται</a:t>
            </a:r>
            <a:r>
              <a:rPr lang="el-GR" sz="1800" spc="100" dirty="0" smtClean="0">
                <a:solidFill>
                  <a:schemeClr val="tx1"/>
                </a:solidFill>
              </a:rPr>
              <a:t> στο πιεζοηλεκτρικό φαινόμενο, δηλαδή στην παραγωγή τάσης από την κατάλληλη μηχανική πίεση σε κρυσταλλικό υλικό.</a:t>
            </a:r>
          </a:p>
          <a:p>
            <a:pPr marL="0" indent="0" algn="just">
              <a:lnSpc>
                <a:spcPct val="150000"/>
              </a:lnSpc>
              <a:spcBef>
                <a:spcPts val="0"/>
              </a:spcBef>
              <a:buClr>
                <a:srgbClr val="002060"/>
              </a:buClr>
              <a:buNone/>
            </a:pPr>
            <a:r>
              <a:rPr lang="el-GR" sz="1800" b="1" spc="300" dirty="0" smtClean="0">
                <a:solidFill>
                  <a:schemeClr val="tx1"/>
                </a:solidFill>
                <a:effectLst>
                  <a:outerShdw blurRad="38100" dist="38100" dir="2700000" algn="tl">
                    <a:srgbClr val="000000">
                      <a:alpha val="43137"/>
                    </a:srgbClr>
                  </a:outerShdw>
                </a:effectLst>
              </a:rPr>
              <a:t>Αρχή λειτουργίας:</a:t>
            </a:r>
          </a:p>
          <a:p>
            <a:pPr marL="0" indent="0" algn="just">
              <a:lnSpc>
                <a:spcPct val="150000"/>
              </a:lnSpc>
              <a:spcBef>
                <a:spcPts val="0"/>
              </a:spcBef>
              <a:buClr>
                <a:srgbClr val="002060"/>
              </a:buClr>
              <a:buNone/>
            </a:pPr>
            <a:r>
              <a:rPr lang="el-GR" sz="1800" spc="100" dirty="0" smtClean="0">
                <a:solidFill>
                  <a:schemeClr val="tx1"/>
                </a:solidFill>
              </a:rPr>
              <a:t>Τα κρυσταλλικά μικρόφωνα αποτελούνται από ένα διάφραγμα, που έχει στο μέσον του έναν άξονα, ο οποίος καταλήγει σε δίχαλο.  </a:t>
            </a:r>
          </a:p>
          <a:p>
            <a:pPr marL="0" indent="0" algn="just">
              <a:lnSpc>
                <a:spcPct val="150000"/>
              </a:lnSpc>
              <a:spcBef>
                <a:spcPts val="0"/>
              </a:spcBef>
              <a:buClr>
                <a:srgbClr val="002060"/>
              </a:buClr>
            </a:pPr>
            <a:r>
              <a:rPr lang="el-GR" sz="1800" spc="100" dirty="0" smtClean="0">
                <a:solidFill>
                  <a:schemeClr val="tx1"/>
                </a:solidFill>
              </a:rPr>
              <a:t> Το δίχαλο εφαρμόζεται σε δύο πλάκες, οι οποίες κάμπτονται , όταν αυτό κινείται με τη βοήθεια του διαφράγματος αναπτύσσοντας ηλεκτρικές τάσεις, οι οποίες έχουν τη μορφή του ηχητικού κύματος που τις προκάλεσε.</a:t>
            </a:r>
          </a:p>
          <a:p>
            <a:pPr marL="0" indent="0" algn="just">
              <a:lnSpc>
                <a:spcPct val="150000"/>
              </a:lnSpc>
              <a:spcBef>
                <a:spcPts val="0"/>
              </a:spcBef>
              <a:buClr>
                <a:srgbClr val="002060"/>
              </a:buClr>
            </a:pPr>
            <a:r>
              <a:rPr lang="el-GR" sz="1800" spc="100" dirty="0" smtClean="0">
                <a:solidFill>
                  <a:schemeClr val="tx1"/>
                </a:solidFill>
              </a:rPr>
              <a:t>  Οι ηλεκτρικές τάσεις συλλέγονται από δύο μεταλλικούς οπλισμούς, οι οποίοι είναι τοποθετημένοι στις δύο επιφάνειες των κρυστάλλων.</a:t>
            </a:r>
            <a:endParaRPr lang="el-GR" sz="1400" spc="100" dirty="0" smtClean="0">
              <a:solidFill>
                <a:schemeClr val="tx1"/>
              </a:solidFill>
            </a:endParaRPr>
          </a:p>
          <a:p>
            <a:pPr algn="just">
              <a:buClr>
                <a:srgbClr val="002060"/>
              </a:buClr>
              <a:buNone/>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0418"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t">
            <a:normAutofit fontScale="85000" lnSpcReduction="10000"/>
          </a:bodyPr>
          <a:lstStyle/>
          <a:p>
            <a:pPr>
              <a:buClr>
                <a:srgbClr val="002060"/>
              </a:buClr>
              <a:buFont typeface="Wingdings" pitchFamily="2" charset="2"/>
              <a:buChar char="Ø"/>
            </a:pPr>
            <a:r>
              <a:rPr lang="el-GR" b="1" dirty="0" smtClean="0">
                <a:solidFill>
                  <a:srgbClr val="C00000"/>
                </a:solidFill>
              </a:rPr>
              <a:t>ΚΡΥΣΤΑΛΛΙΚΑ</a:t>
            </a:r>
          </a:p>
          <a:p>
            <a:pPr>
              <a:buClr>
                <a:srgbClr val="002060"/>
              </a:buClr>
              <a:buNone/>
            </a:pPr>
            <a:r>
              <a:rPr lang="el-GR" sz="1800" spc="100" dirty="0" smtClean="0">
                <a:solidFill>
                  <a:schemeClr val="tx1"/>
                </a:solidFill>
              </a:rPr>
              <a:t> </a:t>
            </a:r>
            <a:r>
              <a:rPr lang="el-GR" sz="2400" b="1" spc="100" dirty="0" smtClean="0">
                <a:solidFill>
                  <a:schemeClr val="tx1"/>
                </a:solidFill>
                <a:effectLst>
                  <a:outerShdw blurRad="38100" dist="38100" dir="2700000" algn="tl">
                    <a:srgbClr val="000000">
                      <a:alpha val="43137"/>
                    </a:srgbClr>
                  </a:outerShdw>
                </a:effectLst>
              </a:rPr>
              <a:t>Πλεονεκτήματα:</a:t>
            </a:r>
            <a:r>
              <a:rPr lang="el-GR" sz="1800" spc="100" dirty="0" smtClean="0">
                <a:solidFill>
                  <a:schemeClr val="tx1"/>
                </a:solidFill>
              </a:rPr>
              <a:t> </a:t>
            </a:r>
          </a:p>
          <a:p>
            <a:pPr>
              <a:lnSpc>
                <a:spcPct val="150000"/>
              </a:lnSpc>
              <a:buClr>
                <a:srgbClr val="002060"/>
              </a:buClr>
            </a:pPr>
            <a:r>
              <a:rPr lang="el-GR" sz="1800" spc="100" dirty="0" smtClean="0">
                <a:solidFill>
                  <a:schemeClr val="tx1"/>
                </a:solidFill>
              </a:rPr>
              <a:t>Ομαλή καμπύλης απόκρισης από 500 </a:t>
            </a:r>
            <a:r>
              <a:rPr lang="en-US" sz="1800" spc="100" dirty="0" smtClean="0">
                <a:solidFill>
                  <a:schemeClr val="tx1"/>
                </a:solidFill>
              </a:rPr>
              <a:t>Hz </a:t>
            </a:r>
            <a:r>
              <a:rPr lang="el-GR" sz="1800" spc="100" dirty="0" smtClean="0">
                <a:solidFill>
                  <a:schemeClr val="tx1"/>
                </a:solidFill>
              </a:rPr>
              <a:t>έως 10.000</a:t>
            </a:r>
            <a:r>
              <a:rPr lang="en-US" sz="1800" spc="100" dirty="0" smtClean="0">
                <a:solidFill>
                  <a:schemeClr val="tx1"/>
                </a:solidFill>
              </a:rPr>
              <a:t>Hz</a:t>
            </a:r>
            <a:endParaRPr lang="el-GR" sz="1800" spc="100" dirty="0" smtClean="0">
              <a:solidFill>
                <a:schemeClr val="tx1"/>
              </a:solidFill>
            </a:endParaRPr>
          </a:p>
          <a:p>
            <a:pPr>
              <a:lnSpc>
                <a:spcPct val="150000"/>
              </a:lnSpc>
              <a:buClr>
                <a:srgbClr val="002060"/>
              </a:buClr>
            </a:pPr>
            <a:r>
              <a:rPr lang="el-GR" sz="1800" spc="100" dirty="0" smtClean="0">
                <a:solidFill>
                  <a:schemeClr val="tx1"/>
                </a:solidFill>
              </a:rPr>
              <a:t>Καλή πιστότητα.</a:t>
            </a:r>
          </a:p>
          <a:p>
            <a:pPr>
              <a:lnSpc>
                <a:spcPct val="150000"/>
              </a:lnSpc>
              <a:buClr>
                <a:srgbClr val="002060"/>
              </a:buClr>
            </a:pPr>
            <a:r>
              <a:rPr lang="el-GR" sz="1800" spc="100" dirty="0" smtClean="0">
                <a:solidFill>
                  <a:schemeClr val="tx1"/>
                </a:solidFill>
              </a:rPr>
              <a:t>Δεν απαιτείται εξωτερική τροφοδοσία.</a:t>
            </a:r>
          </a:p>
          <a:p>
            <a:pPr>
              <a:lnSpc>
                <a:spcPct val="150000"/>
              </a:lnSpc>
              <a:buClr>
                <a:srgbClr val="002060"/>
              </a:buClr>
            </a:pPr>
            <a:r>
              <a:rPr lang="el-GR" sz="1800" spc="100" dirty="0" smtClean="0">
                <a:solidFill>
                  <a:schemeClr val="tx1"/>
                </a:solidFill>
              </a:rPr>
              <a:t>Αναπτύσσουν μεγάλη τάση εξόδου.</a:t>
            </a:r>
          </a:p>
          <a:p>
            <a:pPr>
              <a:lnSpc>
                <a:spcPct val="150000"/>
              </a:lnSpc>
              <a:buClr>
                <a:srgbClr val="002060"/>
              </a:buClr>
            </a:pPr>
            <a:r>
              <a:rPr lang="el-GR" sz="1800" spc="100" dirty="0" smtClean="0">
                <a:solidFill>
                  <a:schemeClr val="tx1"/>
                </a:solidFill>
              </a:rPr>
              <a:t>Έχουν μικρό βάρος.</a:t>
            </a:r>
          </a:p>
          <a:p>
            <a:pPr>
              <a:buClr>
                <a:srgbClr val="002060"/>
              </a:buClr>
              <a:buNone/>
            </a:pPr>
            <a:r>
              <a:rPr lang="el-GR" sz="1800" spc="100" dirty="0" smtClean="0">
                <a:solidFill>
                  <a:schemeClr val="tx1"/>
                </a:solidFill>
              </a:rPr>
              <a:t> </a:t>
            </a:r>
            <a:r>
              <a:rPr lang="el-GR" sz="2400" b="1" spc="100" dirty="0" smtClean="0">
                <a:solidFill>
                  <a:schemeClr val="tx1"/>
                </a:solidFill>
                <a:effectLst>
                  <a:outerShdw blurRad="38100" dist="38100" dir="2700000" algn="tl">
                    <a:srgbClr val="000000">
                      <a:alpha val="43137"/>
                    </a:srgbClr>
                  </a:outerShdw>
                </a:effectLst>
              </a:rPr>
              <a:t>Μειονεκτήματα:</a:t>
            </a:r>
            <a:r>
              <a:rPr lang="el-GR" sz="1800" spc="100" dirty="0" smtClean="0">
                <a:solidFill>
                  <a:schemeClr val="tx1"/>
                </a:solidFill>
              </a:rPr>
              <a:t> </a:t>
            </a:r>
          </a:p>
          <a:p>
            <a:pPr>
              <a:lnSpc>
                <a:spcPct val="160000"/>
              </a:lnSpc>
              <a:buClr>
                <a:srgbClr val="002060"/>
              </a:buClr>
            </a:pPr>
            <a:r>
              <a:rPr lang="el-GR" sz="1800" spc="100" dirty="0" smtClean="0">
                <a:solidFill>
                  <a:schemeClr val="tx1"/>
                </a:solidFill>
              </a:rPr>
              <a:t>Μικρή μηχανική αντοχή, άρα πολύ ευαίσθητο στην κακοποίησή του.</a:t>
            </a:r>
          </a:p>
          <a:p>
            <a:pPr>
              <a:lnSpc>
                <a:spcPct val="160000"/>
              </a:lnSpc>
              <a:buClr>
                <a:srgbClr val="002060"/>
              </a:buClr>
            </a:pPr>
            <a:r>
              <a:rPr lang="el-GR" sz="1800" spc="100" dirty="0" smtClean="0">
                <a:solidFill>
                  <a:schemeClr val="tx1"/>
                </a:solidFill>
              </a:rPr>
              <a:t>Ευπαθές στις μεγάλες θερμοκρασίες περιβάλλοντος.</a:t>
            </a:r>
          </a:p>
          <a:p>
            <a:pPr>
              <a:lnSpc>
                <a:spcPct val="160000"/>
              </a:lnSpc>
              <a:buClr>
                <a:srgbClr val="002060"/>
              </a:buClr>
            </a:pPr>
            <a:r>
              <a:rPr lang="el-GR" sz="1800" spc="100" dirty="0" smtClean="0">
                <a:solidFill>
                  <a:schemeClr val="tx1"/>
                </a:solidFill>
              </a:rPr>
              <a:t>Έχει μικρή ευαισθησία</a:t>
            </a:r>
          </a:p>
          <a:p>
            <a:pPr>
              <a:lnSpc>
                <a:spcPct val="160000"/>
              </a:lnSpc>
              <a:buClr>
                <a:srgbClr val="002060"/>
              </a:buClr>
            </a:pPr>
            <a:r>
              <a:rPr lang="el-GR" sz="1800" spc="100" dirty="0" smtClean="0">
                <a:solidFill>
                  <a:schemeClr val="tx1"/>
                </a:solidFill>
              </a:rPr>
              <a:t>Δεν είναι κατάλληλο για συγκεντρώσεις ανοικτού χώρου.</a:t>
            </a:r>
          </a:p>
          <a:p>
            <a:pPr>
              <a:lnSpc>
                <a:spcPct val="160000"/>
              </a:lnSpc>
              <a:buClr>
                <a:srgbClr val="002060"/>
              </a:buClr>
            </a:pPr>
            <a:r>
              <a:rPr lang="el-GR" sz="1800" spc="100" dirty="0" smtClean="0">
                <a:solidFill>
                  <a:schemeClr val="tx1"/>
                </a:solidFill>
              </a:rPr>
              <a:t>Παρουσιάζει μεγάλη σύνθετη αντίσταση.</a:t>
            </a: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1442"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ΠΥΚΝΩΤΙΚΑ</a:t>
            </a:r>
          </a:p>
          <a:p>
            <a:pPr marL="0" indent="0" algn="just">
              <a:lnSpc>
                <a:spcPct val="150000"/>
              </a:lnSpc>
              <a:spcBef>
                <a:spcPts val="0"/>
              </a:spcBef>
              <a:buClr>
                <a:srgbClr val="002060"/>
              </a:buClr>
              <a:buNone/>
            </a:pPr>
            <a:r>
              <a:rPr lang="el-GR" sz="1800" spc="100" dirty="0" smtClean="0">
                <a:solidFill>
                  <a:schemeClr val="tx1"/>
                </a:solidFill>
              </a:rPr>
              <a:t>Αποτελείται από δύο μεταλλικές πλάκες το-</a:t>
            </a:r>
          </a:p>
          <a:p>
            <a:pPr marL="0" indent="0" algn="just">
              <a:lnSpc>
                <a:spcPct val="150000"/>
              </a:lnSpc>
              <a:spcBef>
                <a:spcPts val="0"/>
              </a:spcBef>
              <a:buClr>
                <a:srgbClr val="002060"/>
              </a:buClr>
              <a:buNone/>
            </a:pPr>
            <a:r>
              <a:rPr lang="el-GR" sz="1800" spc="100" dirty="0" err="1" smtClean="0">
                <a:solidFill>
                  <a:schemeClr val="tx1"/>
                </a:solidFill>
              </a:rPr>
              <a:t>ποθετημένες</a:t>
            </a:r>
            <a:r>
              <a:rPr lang="el-GR" sz="1800" spc="100" dirty="0" smtClean="0">
                <a:solidFill>
                  <a:schemeClr val="tx1"/>
                </a:solidFill>
              </a:rPr>
              <a:t> παράλληλα σε μικρή </a:t>
            </a:r>
            <a:r>
              <a:rPr lang="el-GR" sz="1800" spc="100" dirty="0" err="1" smtClean="0">
                <a:solidFill>
                  <a:schemeClr val="tx1"/>
                </a:solidFill>
              </a:rPr>
              <a:t>απόστα</a:t>
            </a:r>
            <a:r>
              <a:rPr lang="el-GR" sz="1800" spc="100" dirty="0" smtClean="0">
                <a:solidFill>
                  <a:schemeClr val="tx1"/>
                </a:solidFill>
              </a:rPr>
              <a:t>-</a:t>
            </a:r>
          </a:p>
          <a:p>
            <a:pPr marL="0" indent="0" algn="just">
              <a:lnSpc>
                <a:spcPct val="150000"/>
              </a:lnSpc>
              <a:spcBef>
                <a:spcPts val="0"/>
              </a:spcBef>
              <a:buClr>
                <a:srgbClr val="002060"/>
              </a:buClr>
              <a:buNone/>
            </a:pPr>
            <a:r>
              <a:rPr lang="el-GR" sz="1800" spc="100" dirty="0" smtClean="0">
                <a:solidFill>
                  <a:schemeClr val="tx1"/>
                </a:solidFill>
              </a:rPr>
              <a:t>ση ή μια από την άλλη.</a:t>
            </a:r>
          </a:p>
          <a:p>
            <a:pPr marL="0" indent="0" algn="just">
              <a:lnSpc>
                <a:spcPct val="150000"/>
              </a:lnSpc>
              <a:spcBef>
                <a:spcPts val="0"/>
              </a:spcBef>
              <a:buClr>
                <a:srgbClr val="002060"/>
              </a:buClr>
              <a:buNone/>
            </a:pPr>
            <a:r>
              <a:rPr lang="el-GR" sz="1800" spc="100" dirty="0" smtClean="0">
                <a:solidFill>
                  <a:schemeClr val="tx1"/>
                </a:solidFill>
              </a:rPr>
              <a:t>Η μια πλάκα είναι εύκαμπτη, κινείται και α-</a:t>
            </a:r>
          </a:p>
          <a:p>
            <a:pPr marL="0" indent="0" algn="just">
              <a:lnSpc>
                <a:spcPct val="150000"/>
              </a:lnSpc>
              <a:spcBef>
                <a:spcPts val="0"/>
              </a:spcBef>
              <a:buClr>
                <a:srgbClr val="002060"/>
              </a:buClr>
              <a:buNone/>
            </a:pPr>
            <a:r>
              <a:rPr lang="el-GR" sz="1800" spc="100" dirty="0" err="1" smtClean="0">
                <a:solidFill>
                  <a:schemeClr val="tx1"/>
                </a:solidFill>
              </a:rPr>
              <a:t>ποτελεί</a:t>
            </a:r>
            <a:r>
              <a:rPr lang="el-GR" sz="1800" spc="100" dirty="0" smtClean="0">
                <a:solidFill>
                  <a:schemeClr val="tx1"/>
                </a:solidFill>
              </a:rPr>
              <a:t> το </a:t>
            </a:r>
            <a:r>
              <a:rPr lang="el-GR" sz="1800" b="1" spc="300" dirty="0" smtClean="0">
                <a:solidFill>
                  <a:srgbClr val="FF0000"/>
                </a:solidFill>
                <a:effectLst>
                  <a:outerShdw blurRad="38100" dist="38100" dir="2700000" algn="tl">
                    <a:srgbClr val="000000">
                      <a:alpha val="43137"/>
                    </a:srgbClr>
                  </a:outerShdw>
                </a:effectLst>
              </a:rPr>
              <a:t>διάφραγμα</a:t>
            </a:r>
            <a:r>
              <a:rPr lang="el-GR" sz="1800" spc="300" dirty="0" smtClean="0">
                <a:solidFill>
                  <a:schemeClr val="tx1"/>
                </a:solidFill>
              </a:rPr>
              <a:t>, ενώ η άλλη </a:t>
            </a:r>
            <a:r>
              <a:rPr lang="el-GR" sz="1800" spc="300" dirty="0" err="1" smtClean="0">
                <a:solidFill>
                  <a:schemeClr val="tx1"/>
                </a:solidFill>
              </a:rPr>
              <a:t>εί</a:t>
            </a:r>
            <a:r>
              <a:rPr lang="el-GR" sz="1800" spc="300" dirty="0" smtClean="0">
                <a:solidFill>
                  <a:schemeClr val="tx1"/>
                </a:solidFill>
              </a:rPr>
              <a:t>-</a:t>
            </a:r>
          </a:p>
          <a:p>
            <a:pPr marL="0" indent="0" algn="just">
              <a:lnSpc>
                <a:spcPct val="150000"/>
              </a:lnSpc>
              <a:spcBef>
                <a:spcPts val="0"/>
              </a:spcBef>
              <a:buClr>
                <a:srgbClr val="002060"/>
              </a:buClr>
              <a:buNone/>
            </a:pPr>
            <a:r>
              <a:rPr lang="el-GR" sz="1800" spc="300" dirty="0" smtClean="0">
                <a:solidFill>
                  <a:schemeClr val="tx1"/>
                </a:solidFill>
                <a:effectLst>
                  <a:outerShdw blurRad="38100" dist="38100" dir="2700000" algn="tl">
                    <a:srgbClr val="000000">
                      <a:alpha val="43137"/>
                    </a:srgbClr>
                  </a:outerShdw>
                </a:effectLst>
              </a:rPr>
              <a:t>ναι άκαμπτη.</a:t>
            </a:r>
            <a:endParaRPr lang="el-GR" sz="1800" spc="300" dirty="0" smtClean="0">
              <a:solidFill>
                <a:srgbClr val="FF0000"/>
              </a:solidFill>
            </a:endParaRPr>
          </a:p>
          <a:p>
            <a:pPr marL="0" indent="0" algn="just">
              <a:lnSpc>
                <a:spcPct val="150000"/>
              </a:lnSpc>
              <a:spcBef>
                <a:spcPts val="0"/>
              </a:spcBef>
              <a:buClr>
                <a:srgbClr val="002060"/>
              </a:buClr>
              <a:buNone/>
            </a:pPr>
            <a:r>
              <a:rPr lang="el-GR" sz="1800" b="1" spc="300" dirty="0" smtClean="0">
                <a:solidFill>
                  <a:schemeClr val="tx1"/>
                </a:solidFill>
                <a:effectLst>
                  <a:outerShdw blurRad="38100" dist="38100" dir="2700000" algn="tl">
                    <a:srgbClr val="000000">
                      <a:alpha val="43137"/>
                    </a:srgbClr>
                  </a:outerShdw>
                </a:effectLst>
              </a:rPr>
              <a:t>Αρχή λειτουργίας:</a:t>
            </a:r>
          </a:p>
          <a:p>
            <a:pPr marL="0" indent="0" algn="just">
              <a:lnSpc>
                <a:spcPct val="150000"/>
              </a:lnSpc>
              <a:spcBef>
                <a:spcPts val="0"/>
              </a:spcBef>
              <a:buClr>
                <a:srgbClr val="002060"/>
              </a:buClr>
              <a:buNone/>
            </a:pPr>
            <a:r>
              <a:rPr lang="el-GR" sz="1800" spc="300" dirty="0" smtClean="0">
                <a:solidFill>
                  <a:schemeClr val="tx1"/>
                </a:solidFill>
              </a:rPr>
              <a:t>Μεταξύ των πλακών αναπτύσσεται μια συνεχή τάση </a:t>
            </a:r>
            <a:r>
              <a:rPr lang="en-US" sz="1800" spc="300" dirty="0" smtClean="0">
                <a:solidFill>
                  <a:schemeClr val="tx1"/>
                </a:solidFill>
              </a:rPr>
              <a:t>V. </a:t>
            </a:r>
            <a:r>
              <a:rPr lang="el-GR" sz="1800" spc="300" dirty="0" smtClean="0">
                <a:solidFill>
                  <a:schemeClr val="tx1"/>
                </a:solidFill>
              </a:rPr>
              <a:t>Η </a:t>
            </a:r>
            <a:r>
              <a:rPr lang="el-GR" sz="1800" spc="300" dirty="0" err="1" smtClean="0">
                <a:solidFill>
                  <a:schemeClr val="tx1"/>
                </a:solidFill>
              </a:rPr>
              <a:t>εύκαμ</a:t>
            </a:r>
            <a:r>
              <a:rPr lang="el-GR" sz="1800" spc="300" dirty="0" smtClean="0">
                <a:solidFill>
                  <a:schemeClr val="tx1"/>
                </a:solidFill>
              </a:rPr>
              <a:t>-</a:t>
            </a:r>
            <a:r>
              <a:rPr lang="el-GR" sz="1800" spc="300" dirty="0" err="1" smtClean="0">
                <a:solidFill>
                  <a:schemeClr val="tx1"/>
                </a:solidFill>
              </a:rPr>
              <a:t>πτη</a:t>
            </a:r>
            <a:r>
              <a:rPr lang="el-GR" sz="1800" spc="300" dirty="0" smtClean="0">
                <a:solidFill>
                  <a:schemeClr val="tx1"/>
                </a:solidFill>
              </a:rPr>
              <a:t> πλάκα πάλλεται εξαιτίας του ήχου. Η απόσταση των δύο </a:t>
            </a:r>
            <a:r>
              <a:rPr lang="el-GR" sz="1800" spc="300" dirty="0" err="1" smtClean="0">
                <a:solidFill>
                  <a:schemeClr val="tx1"/>
                </a:solidFill>
              </a:rPr>
              <a:t>πλα</a:t>
            </a:r>
            <a:r>
              <a:rPr lang="el-GR" sz="1800" spc="300" dirty="0" smtClean="0">
                <a:solidFill>
                  <a:schemeClr val="tx1"/>
                </a:solidFill>
              </a:rPr>
              <a:t>-</a:t>
            </a:r>
            <a:r>
              <a:rPr lang="el-GR" sz="1800" spc="300" dirty="0" err="1" smtClean="0">
                <a:solidFill>
                  <a:schemeClr val="tx1"/>
                </a:solidFill>
              </a:rPr>
              <a:t>κών</a:t>
            </a:r>
            <a:r>
              <a:rPr lang="el-GR" sz="1800" spc="300" dirty="0" smtClean="0">
                <a:solidFill>
                  <a:schemeClr val="tx1"/>
                </a:solidFill>
              </a:rPr>
              <a:t> αλλάζει, οπότε μεταβάλλεται</a:t>
            </a:r>
            <a:r>
              <a:rPr lang="el-GR" sz="1800" spc="300" dirty="0" smtClean="0">
                <a:solidFill>
                  <a:schemeClr val="tx1"/>
                </a:solidFill>
                <a:effectLst>
                  <a:outerShdw blurRad="38100" dist="38100" dir="2700000" algn="tl">
                    <a:srgbClr val="000000">
                      <a:alpha val="43137"/>
                    </a:srgbClr>
                  </a:outerShdw>
                </a:effectLst>
              </a:rPr>
              <a:t> </a:t>
            </a:r>
            <a:r>
              <a:rPr lang="el-GR" sz="1800" spc="300" dirty="0" smtClean="0">
                <a:solidFill>
                  <a:schemeClr val="tx1"/>
                </a:solidFill>
              </a:rPr>
              <a:t>η</a:t>
            </a:r>
            <a:r>
              <a:rPr lang="el-GR" sz="1800" b="1" spc="300" dirty="0" smtClean="0">
                <a:solidFill>
                  <a:srgbClr val="FF0000"/>
                </a:solidFill>
                <a:effectLst>
                  <a:outerShdw blurRad="38100" dist="38100" dir="2700000" algn="tl">
                    <a:srgbClr val="000000">
                      <a:alpha val="43137"/>
                    </a:srgbClr>
                  </a:outerShdw>
                </a:effectLst>
              </a:rPr>
              <a:t> χωρητικότητά </a:t>
            </a:r>
            <a:r>
              <a:rPr lang="el-GR" sz="1800" spc="300" dirty="0" smtClean="0">
                <a:solidFill>
                  <a:schemeClr val="tx1"/>
                </a:solidFill>
              </a:rPr>
              <a:t>του πυκνωτή και κατ’ επέκταση η</a:t>
            </a:r>
            <a:r>
              <a:rPr lang="el-GR" sz="1800" b="1" spc="300" dirty="0" smtClean="0">
                <a:solidFill>
                  <a:srgbClr val="C00000"/>
                </a:solidFill>
                <a:effectLst>
                  <a:outerShdw blurRad="38100" dist="38100" dir="2700000" algn="tl">
                    <a:srgbClr val="000000">
                      <a:alpha val="43137"/>
                    </a:srgbClr>
                  </a:outerShdw>
                </a:effectLst>
              </a:rPr>
              <a:t> </a:t>
            </a:r>
            <a:r>
              <a:rPr lang="el-GR" sz="1800" b="1" spc="300" dirty="0" smtClean="0">
                <a:solidFill>
                  <a:srgbClr val="FF0000"/>
                </a:solidFill>
                <a:effectLst>
                  <a:outerShdw blurRad="38100" dist="38100" dir="2700000" algn="tl">
                    <a:srgbClr val="000000">
                      <a:alpha val="43137"/>
                    </a:srgbClr>
                  </a:outerShdw>
                </a:effectLst>
              </a:rPr>
              <a:t>διαφορά δυναμικού </a:t>
            </a:r>
            <a:r>
              <a:rPr lang="el-GR" sz="1800" spc="300" dirty="0" smtClean="0">
                <a:solidFill>
                  <a:schemeClr val="tx1"/>
                </a:solidFill>
              </a:rPr>
              <a:t>στα άκρα του.</a:t>
            </a:r>
            <a:endParaRPr lang="el-GR" sz="1800" spc="300" dirty="0" smtClean="0">
              <a:solidFill>
                <a:srgbClr val="FF0000"/>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6" name="5 - Εικόνα" descr="capasitor microfone.jpg"/>
          <p:cNvPicPr>
            <a:picLocks noChangeAspect="1"/>
          </p:cNvPicPr>
          <p:nvPr/>
        </p:nvPicPr>
        <p:blipFill>
          <a:blip r:embed="rId5"/>
          <a:stretch>
            <a:fillRect/>
          </a:stretch>
        </p:blipFill>
        <p:spPr>
          <a:xfrm>
            <a:off x="5286348" y="1285860"/>
            <a:ext cx="3857652" cy="3351445"/>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2466"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304800" y="1554162"/>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ΠΥΚΝΩΤΙΚΑ</a:t>
            </a:r>
          </a:p>
          <a:p>
            <a:pPr>
              <a:buClr>
                <a:srgbClr val="002060"/>
              </a:buClr>
              <a:buNone/>
            </a:pPr>
            <a:r>
              <a:rPr lang="el-GR" sz="2400" b="1" spc="100" dirty="0" smtClean="0">
                <a:solidFill>
                  <a:schemeClr val="tx1"/>
                </a:solidFill>
                <a:effectLst>
                  <a:outerShdw blurRad="38100" dist="38100" dir="2700000" algn="tl">
                    <a:srgbClr val="000000">
                      <a:alpha val="43137"/>
                    </a:srgbClr>
                  </a:outerShdw>
                </a:effectLst>
              </a:rPr>
              <a:t>Πλεονεκτήματα:</a:t>
            </a:r>
            <a:r>
              <a:rPr lang="el-GR" sz="1800" spc="100" dirty="0" smtClean="0">
                <a:solidFill>
                  <a:schemeClr val="tx1"/>
                </a:solidFill>
              </a:rPr>
              <a:t> </a:t>
            </a:r>
          </a:p>
          <a:p>
            <a:pPr>
              <a:lnSpc>
                <a:spcPct val="120000"/>
              </a:lnSpc>
              <a:buClr>
                <a:srgbClr val="002060"/>
              </a:buClr>
            </a:pPr>
            <a:r>
              <a:rPr lang="el-GR" sz="1600" spc="100" dirty="0" smtClean="0">
                <a:solidFill>
                  <a:schemeClr val="tx1"/>
                </a:solidFill>
              </a:rPr>
              <a:t>Έχουν ικανοποιητική απόκριση στις υψηλές συχνότητες.</a:t>
            </a:r>
          </a:p>
          <a:p>
            <a:pPr>
              <a:lnSpc>
                <a:spcPct val="120000"/>
              </a:lnSpc>
              <a:buClr>
                <a:srgbClr val="002060"/>
              </a:buClr>
            </a:pPr>
            <a:r>
              <a:rPr lang="el-GR" sz="1600" spc="100" dirty="0" smtClean="0">
                <a:solidFill>
                  <a:schemeClr val="tx1"/>
                </a:solidFill>
              </a:rPr>
              <a:t>Χρησιμοποιείται σε συνέδρια.</a:t>
            </a:r>
          </a:p>
          <a:p>
            <a:pPr>
              <a:lnSpc>
                <a:spcPct val="120000"/>
              </a:lnSpc>
              <a:buClr>
                <a:srgbClr val="002060"/>
              </a:buClr>
            </a:pPr>
            <a:r>
              <a:rPr lang="el-GR" sz="1600" spc="100" dirty="0" smtClean="0">
                <a:solidFill>
                  <a:schemeClr val="tx1"/>
                </a:solidFill>
              </a:rPr>
              <a:t>Χρησιμοποιείται για μετρήσεις ακριβείας.</a:t>
            </a:r>
          </a:p>
          <a:p>
            <a:pPr>
              <a:lnSpc>
                <a:spcPct val="120000"/>
              </a:lnSpc>
              <a:buClr>
                <a:srgbClr val="002060"/>
              </a:buClr>
            </a:pPr>
            <a:r>
              <a:rPr lang="el-GR" sz="1600" spc="100" dirty="0" smtClean="0">
                <a:solidFill>
                  <a:schemeClr val="tx1"/>
                </a:solidFill>
              </a:rPr>
              <a:t>Έχουν υψηλή πιστότητα.</a:t>
            </a:r>
          </a:p>
          <a:p>
            <a:pPr>
              <a:lnSpc>
                <a:spcPct val="120000"/>
              </a:lnSpc>
              <a:buClr>
                <a:srgbClr val="002060"/>
              </a:buClr>
            </a:pPr>
            <a:r>
              <a:rPr lang="el-GR" sz="1600" spc="100" dirty="0" smtClean="0">
                <a:solidFill>
                  <a:schemeClr val="tx1"/>
                </a:solidFill>
              </a:rPr>
              <a:t>Είναι αρκετά μικρά και αρκετά ελαφριά, γι’ αυτό χρησιμοποιούνται σε αρκετά μικρές συσκευές.</a:t>
            </a:r>
          </a:p>
          <a:p>
            <a:pPr>
              <a:buClr>
                <a:srgbClr val="002060"/>
              </a:buClr>
              <a:buNone/>
            </a:pPr>
            <a:r>
              <a:rPr lang="el-GR" sz="2400" b="1" spc="100" dirty="0" smtClean="0">
                <a:solidFill>
                  <a:schemeClr val="tx1"/>
                </a:solidFill>
                <a:effectLst>
                  <a:outerShdw blurRad="38100" dist="38100" dir="2700000" algn="tl">
                    <a:srgbClr val="000000">
                      <a:alpha val="43137"/>
                    </a:srgbClr>
                  </a:outerShdw>
                </a:effectLst>
              </a:rPr>
              <a:t>Μειονεκτήματα:</a:t>
            </a:r>
            <a:r>
              <a:rPr lang="el-GR" sz="1800" spc="100" dirty="0" smtClean="0">
                <a:solidFill>
                  <a:schemeClr val="tx1"/>
                </a:solidFill>
              </a:rPr>
              <a:t> </a:t>
            </a:r>
          </a:p>
          <a:p>
            <a:pPr>
              <a:lnSpc>
                <a:spcPct val="120000"/>
              </a:lnSpc>
              <a:buClr>
                <a:srgbClr val="002060"/>
              </a:buClr>
            </a:pPr>
            <a:r>
              <a:rPr lang="el-GR" sz="1600" spc="100" dirty="0" smtClean="0">
                <a:solidFill>
                  <a:schemeClr val="tx1"/>
                </a:solidFill>
              </a:rPr>
              <a:t>Αναπτύσσουν μικρή τάση εξόδου, γι’ αυτό και απαιτείται </a:t>
            </a:r>
            <a:r>
              <a:rPr lang="el-GR" sz="1600" b="1" spc="100" dirty="0" err="1" smtClean="0">
                <a:solidFill>
                  <a:srgbClr val="FF0000"/>
                </a:solidFill>
                <a:effectLst>
                  <a:outerShdw blurRad="38100" dist="38100" dir="2700000" algn="tl">
                    <a:srgbClr val="000000">
                      <a:alpha val="43137"/>
                    </a:srgbClr>
                  </a:outerShdw>
                </a:effectLst>
              </a:rPr>
              <a:t>προενίσχυση</a:t>
            </a:r>
            <a:r>
              <a:rPr lang="el-GR" sz="1600" b="1" spc="100" dirty="0" smtClean="0">
                <a:solidFill>
                  <a:srgbClr val="FF0000"/>
                </a:solidFill>
                <a:effectLst>
                  <a:outerShdw blurRad="38100" dist="38100" dir="2700000" algn="tl">
                    <a:srgbClr val="000000">
                      <a:alpha val="43137"/>
                    </a:srgbClr>
                  </a:outerShdw>
                </a:effectLst>
              </a:rPr>
              <a:t>.</a:t>
            </a:r>
          </a:p>
          <a:p>
            <a:pPr>
              <a:lnSpc>
                <a:spcPct val="120000"/>
              </a:lnSpc>
              <a:buClr>
                <a:srgbClr val="002060"/>
              </a:buClr>
            </a:pPr>
            <a:r>
              <a:rPr lang="el-GR" sz="1600" spc="100" dirty="0" smtClean="0">
                <a:solidFill>
                  <a:schemeClr val="tx1"/>
                </a:solidFill>
              </a:rPr>
              <a:t>Παρουσιάζουν μεγάλη σύνθετη αντίσταση και μικρή ευαισθησία.</a:t>
            </a:r>
          </a:p>
          <a:p>
            <a:pPr>
              <a:lnSpc>
                <a:spcPct val="120000"/>
              </a:lnSpc>
              <a:buClr>
                <a:srgbClr val="002060"/>
              </a:buClr>
            </a:pPr>
            <a:r>
              <a:rPr lang="el-GR" sz="1600" spc="100" dirty="0" smtClean="0">
                <a:solidFill>
                  <a:schemeClr val="tx1"/>
                </a:solidFill>
              </a:rPr>
              <a:t>Έχουν υψηλό κόστος και απαιτείται παροχή τάσης στο μικρόφωνο.</a:t>
            </a:r>
          </a:p>
          <a:p>
            <a:pPr>
              <a:lnSpc>
                <a:spcPct val="120000"/>
              </a:lnSpc>
              <a:buClr>
                <a:srgbClr val="002060"/>
              </a:buClr>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349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ΔΥΝΑΜΙΚΑ</a:t>
            </a: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r>
              <a:rPr lang="el-GR" sz="1800" spc="300" dirty="0" smtClean="0">
                <a:solidFill>
                  <a:schemeClr val="tx1"/>
                </a:solidFill>
              </a:rPr>
              <a:t>Η λειτουργία του </a:t>
            </a:r>
            <a:r>
              <a:rPr lang="el-GR" sz="1800" b="1" spc="300" dirty="0" err="1" smtClean="0">
                <a:solidFill>
                  <a:srgbClr val="FF0000"/>
                </a:solidFill>
                <a:effectLst>
                  <a:outerShdw blurRad="38100" dist="38100" dir="2700000" algn="tl">
                    <a:srgbClr val="000000">
                      <a:alpha val="43137"/>
                    </a:srgbClr>
                  </a:outerShdw>
                </a:effectLst>
              </a:rPr>
              <a:t>βασί</a:t>
            </a:r>
            <a:r>
              <a:rPr lang="el-GR" sz="1800" b="1" spc="300" dirty="0" smtClean="0">
                <a:solidFill>
                  <a:srgbClr val="FF0000"/>
                </a:solidFill>
                <a:effectLst>
                  <a:outerShdw blurRad="38100" dist="38100" dir="2700000" algn="tl">
                    <a:srgbClr val="000000">
                      <a:alpha val="43137"/>
                    </a:srgbClr>
                  </a:outerShdw>
                </a:effectLst>
              </a:rPr>
              <a:t>-</a:t>
            </a:r>
          </a:p>
          <a:p>
            <a:pPr marL="0" indent="0" algn="just">
              <a:lnSpc>
                <a:spcPct val="150000"/>
              </a:lnSpc>
              <a:spcBef>
                <a:spcPts val="0"/>
              </a:spcBef>
              <a:buClr>
                <a:srgbClr val="002060"/>
              </a:buClr>
              <a:buNone/>
            </a:pPr>
            <a:r>
              <a:rPr lang="el-GR" sz="1800" b="1" spc="300" dirty="0" err="1" smtClean="0">
                <a:solidFill>
                  <a:srgbClr val="FF0000"/>
                </a:solidFill>
                <a:effectLst>
                  <a:outerShdw blurRad="38100" dist="38100" dir="2700000" algn="tl">
                    <a:srgbClr val="000000">
                      <a:alpha val="43137"/>
                    </a:srgbClr>
                  </a:outerShdw>
                </a:effectLst>
              </a:rPr>
              <a:t>ζεται</a:t>
            </a:r>
            <a:r>
              <a:rPr lang="el-GR" sz="1800" b="1" spc="300" dirty="0" smtClean="0">
                <a:solidFill>
                  <a:srgbClr val="FF0000"/>
                </a:solidFill>
                <a:effectLst>
                  <a:outerShdw blurRad="38100" dist="38100" dir="2700000" algn="tl">
                    <a:srgbClr val="000000">
                      <a:alpha val="43137"/>
                    </a:srgbClr>
                  </a:outerShdw>
                </a:effectLst>
              </a:rPr>
              <a:t> </a:t>
            </a:r>
            <a:r>
              <a:rPr lang="el-GR" sz="1800" spc="300" dirty="0" smtClean="0">
                <a:solidFill>
                  <a:schemeClr val="tx1"/>
                </a:solidFill>
              </a:rPr>
              <a:t>στο φαινόμενο της</a:t>
            </a:r>
          </a:p>
          <a:p>
            <a:pPr marL="0" indent="0" algn="just">
              <a:lnSpc>
                <a:spcPct val="150000"/>
              </a:lnSpc>
              <a:spcBef>
                <a:spcPts val="0"/>
              </a:spcBef>
              <a:buClr>
                <a:srgbClr val="002060"/>
              </a:buClr>
              <a:buNone/>
            </a:pPr>
            <a:r>
              <a:rPr lang="el-GR" sz="1800" b="1" i="1" spc="600" dirty="0" smtClean="0">
                <a:solidFill>
                  <a:srgbClr val="FF0000"/>
                </a:solidFill>
                <a:effectLst>
                  <a:outerShdw blurRad="38100" dist="38100" dir="2700000" algn="tl">
                    <a:srgbClr val="000000">
                      <a:alpha val="43137"/>
                    </a:srgbClr>
                  </a:outerShdw>
                </a:effectLst>
              </a:rPr>
              <a:t>αυτεπαγωγής</a:t>
            </a:r>
            <a:r>
              <a:rPr lang="el-GR" sz="1800" spc="300" dirty="0" smtClean="0">
                <a:solidFill>
                  <a:schemeClr val="tx1"/>
                </a:solidFill>
              </a:rPr>
              <a:t> που α-</a:t>
            </a:r>
          </a:p>
          <a:p>
            <a:pPr marL="0" indent="0" algn="just">
              <a:lnSpc>
                <a:spcPct val="150000"/>
              </a:lnSpc>
              <a:spcBef>
                <a:spcPts val="0"/>
              </a:spcBef>
              <a:buClr>
                <a:srgbClr val="002060"/>
              </a:buClr>
              <a:buNone/>
            </a:pPr>
            <a:r>
              <a:rPr lang="el-GR" sz="1800" spc="300" dirty="0" err="1" smtClean="0">
                <a:solidFill>
                  <a:schemeClr val="tx1"/>
                </a:solidFill>
              </a:rPr>
              <a:t>ναπτύσσεται</a:t>
            </a:r>
            <a:r>
              <a:rPr lang="el-GR" sz="1800" spc="300" dirty="0" smtClean="0">
                <a:solidFill>
                  <a:schemeClr val="tx1"/>
                </a:solidFill>
              </a:rPr>
              <a:t> στο πηνίο, </a:t>
            </a:r>
          </a:p>
          <a:p>
            <a:pPr marL="0" indent="0" algn="just">
              <a:lnSpc>
                <a:spcPct val="150000"/>
              </a:lnSpc>
              <a:spcBef>
                <a:spcPts val="0"/>
              </a:spcBef>
              <a:buClr>
                <a:srgbClr val="002060"/>
              </a:buClr>
              <a:buNone/>
            </a:pPr>
            <a:r>
              <a:rPr lang="el-GR" sz="1800" spc="300" dirty="0" smtClean="0">
                <a:solidFill>
                  <a:schemeClr val="tx1"/>
                </a:solidFill>
              </a:rPr>
              <a:t>όταν βρίσκεται μέσα σε ένα μόνιμο μαγνητικό πεδίο.</a:t>
            </a:r>
          </a:p>
          <a:p>
            <a:pPr marL="0" indent="0" algn="just">
              <a:lnSpc>
                <a:spcPct val="150000"/>
              </a:lnSpc>
              <a:spcBef>
                <a:spcPts val="0"/>
              </a:spcBef>
              <a:buClr>
                <a:srgbClr val="002060"/>
              </a:buClr>
              <a:buNone/>
            </a:pPr>
            <a:r>
              <a:rPr lang="el-GR" sz="2000" b="1" spc="100" dirty="0" smtClean="0">
                <a:solidFill>
                  <a:schemeClr val="tx1"/>
                </a:solidFill>
                <a:effectLst>
                  <a:outerShdw blurRad="38100" dist="38100" dir="2700000" algn="tl">
                    <a:srgbClr val="000000">
                      <a:alpha val="43137"/>
                    </a:srgbClr>
                  </a:outerShdw>
                </a:effectLst>
              </a:rPr>
              <a:t>Αποτελείται:</a:t>
            </a:r>
            <a:r>
              <a:rPr lang="el-GR" sz="1600" spc="100" dirty="0" smtClean="0">
                <a:solidFill>
                  <a:schemeClr val="tx1"/>
                </a:solidFill>
              </a:rPr>
              <a:t> </a:t>
            </a:r>
          </a:p>
          <a:p>
            <a:pPr algn="just">
              <a:lnSpc>
                <a:spcPct val="150000"/>
              </a:lnSpc>
              <a:spcBef>
                <a:spcPts val="0"/>
              </a:spcBef>
              <a:buClr>
                <a:srgbClr val="002060"/>
              </a:buClr>
              <a:buFont typeface="+mj-lt"/>
              <a:buAutoNum type="arabicPeriod"/>
            </a:pPr>
            <a:r>
              <a:rPr lang="el-GR" sz="1800" spc="100" dirty="0" smtClean="0">
                <a:solidFill>
                  <a:schemeClr val="tx1"/>
                </a:solidFill>
              </a:rPr>
              <a:t>από ένα ισχυρό μόνιμο μαγνήτη και</a:t>
            </a:r>
          </a:p>
          <a:p>
            <a:pPr algn="just">
              <a:lnSpc>
                <a:spcPct val="150000"/>
              </a:lnSpc>
              <a:spcBef>
                <a:spcPts val="0"/>
              </a:spcBef>
              <a:buClr>
                <a:srgbClr val="002060"/>
              </a:buClr>
              <a:buFont typeface="+mj-lt"/>
              <a:buAutoNum type="arabicPeriod"/>
            </a:pPr>
            <a:r>
              <a:rPr lang="el-GR" sz="1800" spc="100" dirty="0" smtClean="0">
                <a:solidFill>
                  <a:schemeClr val="tx1"/>
                </a:solidFill>
              </a:rPr>
              <a:t>από ένα κινητό πηνίο μεταξύ των πόλων του μαγνήτη.</a:t>
            </a: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8" name="7 - Εικόνα" descr="dynamic mic.jpg"/>
          <p:cNvPicPr>
            <a:picLocks noChangeAspect="1"/>
          </p:cNvPicPr>
          <p:nvPr/>
        </p:nvPicPr>
        <p:blipFill>
          <a:blip r:embed="rId5"/>
          <a:stretch>
            <a:fillRect/>
          </a:stretch>
        </p:blipFill>
        <p:spPr>
          <a:xfrm>
            <a:off x="3571868" y="1785926"/>
            <a:ext cx="5143536" cy="2462663"/>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5538"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ΔΥΝΑΜΙΚΑ</a:t>
            </a:r>
          </a:p>
          <a:p>
            <a:pPr marL="252000" indent="0" algn="just">
              <a:lnSpc>
                <a:spcPct val="150000"/>
              </a:lnSpc>
              <a:spcBef>
                <a:spcPts val="0"/>
              </a:spcBef>
              <a:buClr>
                <a:srgbClr val="002060"/>
              </a:buClr>
              <a:buNone/>
            </a:pPr>
            <a:r>
              <a:rPr lang="el-GR" sz="2400" b="1" spc="100" dirty="0" smtClean="0">
                <a:solidFill>
                  <a:schemeClr val="tx1"/>
                </a:solidFill>
                <a:effectLst>
                  <a:outerShdw blurRad="38100" dist="38100" dir="2700000" algn="tl">
                    <a:srgbClr val="000000">
                      <a:alpha val="43137"/>
                    </a:srgbClr>
                  </a:outerShdw>
                </a:effectLst>
              </a:rPr>
              <a:t>Αρχή λειτουργίας:</a:t>
            </a:r>
            <a:r>
              <a:rPr lang="el-GR" sz="1800" spc="100" dirty="0" smtClean="0">
                <a:solidFill>
                  <a:schemeClr val="tx1"/>
                </a:solidFill>
              </a:rPr>
              <a:t> </a:t>
            </a:r>
          </a:p>
          <a:p>
            <a:pPr marL="252000" indent="0" algn="just">
              <a:lnSpc>
                <a:spcPct val="150000"/>
              </a:lnSpc>
              <a:spcBef>
                <a:spcPts val="0"/>
              </a:spcBef>
              <a:buClr>
                <a:srgbClr val="002060"/>
              </a:buClr>
              <a:buNone/>
            </a:pPr>
            <a:r>
              <a:rPr lang="el-GR" sz="1600" spc="100" dirty="0" smtClean="0">
                <a:solidFill>
                  <a:schemeClr val="tx1"/>
                </a:solidFill>
              </a:rPr>
              <a:t>Στο </a:t>
            </a:r>
            <a:r>
              <a:rPr lang="el-GR" sz="1600" b="1" spc="300" dirty="0" smtClean="0">
                <a:solidFill>
                  <a:srgbClr val="FF0000"/>
                </a:solidFill>
                <a:effectLst>
                  <a:outerShdw blurRad="38100" dist="38100" dir="2700000" algn="tl">
                    <a:srgbClr val="000000">
                      <a:alpha val="43137"/>
                    </a:srgbClr>
                  </a:outerShdw>
                </a:effectLst>
              </a:rPr>
              <a:t>πηνίο</a:t>
            </a:r>
            <a:r>
              <a:rPr lang="el-GR" sz="1600" spc="100" dirty="0" smtClean="0">
                <a:solidFill>
                  <a:schemeClr val="tx1"/>
                </a:solidFill>
              </a:rPr>
              <a:t> προσαρμόζεται ένα </a:t>
            </a:r>
            <a:r>
              <a:rPr lang="el-GR" sz="1600" b="1" spc="300" dirty="0" smtClean="0">
                <a:solidFill>
                  <a:srgbClr val="FF0000"/>
                </a:solidFill>
                <a:effectLst>
                  <a:outerShdw blurRad="38100" dist="38100" dir="2700000" algn="tl">
                    <a:srgbClr val="000000">
                      <a:alpha val="43137"/>
                    </a:srgbClr>
                  </a:outerShdw>
                </a:effectLst>
              </a:rPr>
              <a:t>ελαστικό διάφραγμα</a:t>
            </a:r>
            <a:r>
              <a:rPr lang="el-GR" sz="1600" spc="100" dirty="0" smtClean="0">
                <a:solidFill>
                  <a:schemeClr val="tx1"/>
                </a:solidFill>
              </a:rPr>
              <a:t>, που δέχεται τα ηχητικά κύματα και αναγκάζουν το</a:t>
            </a:r>
            <a:r>
              <a:rPr lang="el-GR" sz="1600" b="1" spc="100" dirty="0" smtClean="0">
                <a:solidFill>
                  <a:srgbClr val="FF0000"/>
                </a:solidFill>
                <a:effectLst>
                  <a:outerShdw blurRad="38100" dist="38100" dir="2700000" algn="tl">
                    <a:srgbClr val="000000">
                      <a:alpha val="43137"/>
                    </a:srgbClr>
                  </a:outerShdw>
                </a:effectLst>
              </a:rPr>
              <a:t> </a:t>
            </a:r>
            <a:r>
              <a:rPr lang="el-GR" sz="1600" b="1" spc="300" dirty="0" smtClean="0">
                <a:solidFill>
                  <a:srgbClr val="FF0000"/>
                </a:solidFill>
                <a:effectLst>
                  <a:outerShdw blurRad="38100" dist="38100" dir="2700000" algn="tl">
                    <a:srgbClr val="000000">
                      <a:alpha val="43137"/>
                    </a:srgbClr>
                  </a:outerShdw>
                </a:effectLst>
              </a:rPr>
              <a:t>διάφραγμα-πηνίο</a:t>
            </a:r>
            <a:r>
              <a:rPr lang="el-GR" sz="1600" b="1" spc="100" dirty="0" smtClean="0">
                <a:solidFill>
                  <a:srgbClr val="FF0000"/>
                </a:solidFill>
                <a:effectLst>
                  <a:outerShdw blurRad="38100" dist="38100" dir="2700000" algn="tl">
                    <a:srgbClr val="000000">
                      <a:alpha val="43137"/>
                    </a:srgbClr>
                  </a:outerShdw>
                </a:effectLst>
              </a:rPr>
              <a:t> </a:t>
            </a:r>
            <a:r>
              <a:rPr lang="el-GR" sz="1600" spc="100" dirty="0" smtClean="0">
                <a:solidFill>
                  <a:schemeClr val="tx1"/>
                </a:solidFill>
              </a:rPr>
              <a:t>να δονείται.</a:t>
            </a:r>
          </a:p>
          <a:p>
            <a:pPr marL="252000" indent="0" algn="just">
              <a:lnSpc>
                <a:spcPct val="150000"/>
              </a:lnSpc>
              <a:spcBef>
                <a:spcPts val="0"/>
              </a:spcBef>
              <a:buClr>
                <a:srgbClr val="002060"/>
              </a:buClr>
              <a:buNone/>
            </a:pPr>
            <a:r>
              <a:rPr lang="el-GR" sz="1600" spc="100" dirty="0" smtClean="0">
                <a:solidFill>
                  <a:schemeClr val="tx1"/>
                </a:solidFill>
              </a:rPr>
              <a:t>Το πηνίο κινείται μέσα στο </a:t>
            </a:r>
            <a:r>
              <a:rPr lang="el-GR" sz="1600" b="1" spc="300" dirty="0" smtClean="0">
                <a:solidFill>
                  <a:srgbClr val="FF0000"/>
                </a:solidFill>
                <a:effectLst>
                  <a:outerShdw blurRad="38100" dist="38100" dir="2700000" algn="tl">
                    <a:srgbClr val="000000">
                      <a:alpha val="43137"/>
                    </a:srgbClr>
                  </a:outerShdw>
                </a:effectLst>
              </a:rPr>
              <a:t>μόνιμο μαγνητικό πεδίο</a:t>
            </a:r>
            <a:r>
              <a:rPr lang="el-GR" sz="1600" spc="100" dirty="0" smtClean="0">
                <a:solidFill>
                  <a:schemeClr val="tx1"/>
                </a:solidFill>
              </a:rPr>
              <a:t>, οπότε προκαλείται στα άκρα του μεταβαλλόμενη </a:t>
            </a:r>
            <a:r>
              <a:rPr lang="el-GR" sz="1600" b="1" spc="300" dirty="0" smtClean="0">
                <a:solidFill>
                  <a:srgbClr val="FF0000"/>
                </a:solidFill>
                <a:effectLst>
                  <a:outerShdw blurRad="38100" dist="38100" dir="2700000" algn="tl">
                    <a:srgbClr val="000000">
                      <a:alpha val="43137"/>
                    </a:srgbClr>
                  </a:outerShdw>
                </a:effectLst>
              </a:rPr>
              <a:t>ηλεκτρική τάση </a:t>
            </a:r>
            <a:r>
              <a:rPr lang="el-GR" sz="1600" spc="100" dirty="0" smtClean="0">
                <a:solidFill>
                  <a:schemeClr val="tx1"/>
                </a:solidFill>
              </a:rPr>
              <a:t>στα άκρα του.</a:t>
            </a: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endParaRPr lang="el-GR"/>
          </a:p>
        </p:txBody>
      </p:sp>
      <p:sp>
        <p:nvSpPr>
          <p:cNvPr id="4" name="3 - Τίτλος"/>
          <p:cNvSpPr>
            <a:spLocks noGrp="1"/>
          </p:cNvSpPr>
          <p:nvPr>
            <p:ph type="title"/>
          </p:nvPr>
        </p:nvSpPr>
        <p:spPr/>
        <p:txBody>
          <a:bodyPr/>
          <a:lstStyle/>
          <a:p>
            <a:pPr algn="ctr"/>
            <a:r>
              <a:rPr lang="el-GR" spc="150" dirty="0" err="1" smtClean="0">
                <a:solidFill>
                  <a:srgbClr val="FF0000"/>
                </a:solidFill>
                <a:latin typeface="Monotype Corsiva" pitchFamily="66" charset="0"/>
              </a:rPr>
              <a:t>Βασικεσ</a:t>
            </a:r>
            <a:r>
              <a:rPr lang="el-GR" spc="150" dirty="0" smtClean="0">
                <a:solidFill>
                  <a:srgbClr val="FF0000"/>
                </a:solidFill>
                <a:latin typeface="Monotype Corsiva" pitchFamily="66" charset="0"/>
              </a:rPr>
              <a:t> </a:t>
            </a:r>
            <a:r>
              <a:rPr lang="el-GR" spc="150" dirty="0" err="1" smtClean="0">
                <a:solidFill>
                  <a:srgbClr val="FF0000"/>
                </a:solidFill>
                <a:latin typeface="Monotype Corsiva" pitchFamily="66" charset="0"/>
              </a:rPr>
              <a:t>αρχεσ</a:t>
            </a:r>
            <a:r>
              <a:rPr lang="el-GR" spc="150" dirty="0" smtClean="0">
                <a:solidFill>
                  <a:srgbClr val="FF0000"/>
                </a:solidFill>
                <a:latin typeface="Monotype Corsiva" pitchFamily="66" charset="0"/>
              </a:rPr>
              <a:t> </a:t>
            </a:r>
            <a:r>
              <a:rPr lang="el-GR" spc="150" dirty="0" err="1" smtClean="0">
                <a:solidFill>
                  <a:srgbClr val="FF0000"/>
                </a:solidFill>
                <a:latin typeface="Monotype Corsiva" pitchFamily="66" charset="0"/>
              </a:rPr>
              <a:t>ηχοληψιασ</a:t>
            </a:r>
            <a:endParaRPr lang="el-GR" spc="150"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4514"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ΔΥΝΑΜΙΚΑ</a:t>
            </a:r>
          </a:p>
          <a:p>
            <a:pPr>
              <a:buClr>
                <a:srgbClr val="002060"/>
              </a:buClr>
              <a:buNone/>
            </a:pPr>
            <a:r>
              <a:rPr lang="el-GR" sz="2400" b="1" spc="100" dirty="0" smtClean="0">
                <a:solidFill>
                  <a:schemeClr val="tx1"/>
                </a:solidFill>
                <a:effectLst>
                  <a:outerShdw blurRad="38100" dist="38100" dir="2700000" algn="tl">
                    <a:srgbClr val="000000">
                      <a:alpha val="43137"/>
                    </a:srgbClr>
                  </a:outerShdw>
                </a:effectLst>
              </a:rPr>
              <a:t>Πλεονεκτήματα:</a:t>
            </a:r>
            <a:r>
              <a:rPr lang="el-GR" sz="1800" spc="100" dirty="0" smtClean="0">
                <a:solidFill>
                  <a:schemeClr val="tx1"/>
                </a:solidFill>
              </a:rPr>
              <a:t> </a:t>
            </a:r>
          </a:p>
          <a:p>
            <a:pPr>
              <a:lnSpc>
                <a:spcPct val="120000"/>
              </a:lnSpc>
              <a:buClr>
                <a:srgbClr val="002060"/>
              </a:buClr>
            </a:pPr>
            <a:r>
              <a:rPr lang="el-GR" sz="1600" spc="100" dirty="0" smtClean="0">
                <a:solidFill>
                  <a:schemeClr val="tx1"/>
                </a:solidFill>
              </a:rPr>
              <a:t>Έχουν μεγάλη ευαισθησία.</a:t>
            </a:r>
          </a:p>
          <a:p>
            <a:pPr>
              <a:lnSpc>
                <a:spcPct val="120000"/>
              </a:lnSpc>
              <a:buClr>
                <a:srgbClr val="002060"/>
              </a:buClr>
            </a:pPr>
            <a:r>
              <a:rPr lang="el-GR" sz="1600" spc="100" dirty="0" smtClean="0">
                <a:solidFill>
                  <a:schemeClr val="tx1"/>
                </a:solidFill>
              </a:rPr>
              <a:t>Έχουν πολύ καλή πιστότητα.</a:t>
            </a:r>
          </a:p>
          <a:p>
            <a:pPr>
              <a:lnSpc>
                <a:spcPct val="120000"/>
              </a:lnSpc>
              <a:buClr>
                <a:srgbClr val="002060"/>
              </a:buClr>
            </a:pPr>
            <a:r>
              <a:rPr lang="el-GR" sz="1600" spc="100" dirty="0" smtClean="0">
                <a:solidFill>
                  <a:schemeClr val="tx1"/>
                </a:solidFill>
              </a:rPr>
              <a:t>Δεν επηρεάζονται από εξωτερικές συνθήκες θερμοκρασίας.</a:t>
            </a:r>
          </a:p>
          <a:p>
            <a:pPr>
              <a:lnSpc>
                <a:spcPct val="120000"/>
              </a:lnSpc>
              <a:buClr>
                <a:srgbClr val="002060"/>
              </a:buClr>
            </a:pPr>
            <a:r>
              <a:rPr lang="el-GR" sz="1600" spc="100" dirty="0" smtClean="0">
                <a:solidFill>
                  <a:schemeClr val="tx1"/>
                </a:solidFill>
              </a:rPr>
              <a:t>Δεν χρειάζονται εξωτερική τάση τροφοδοσίας.</a:t>
            </a:r>
          </a:p>
          <a:p>
            <a:pPr>
              <a:lnSpc>
                <a:spcPct val="120000"/>
              </a:lnSpc>
              <a:buClr>
                <a:srgbClr val="002060"/>
              </a:buClr>
            </a:pPr>
            <a:r>
              <a:rPr lang="el-GR" sz="1600" spc="100" dirty="0" smtClean="0">
                <a:solidFill>
                  <a:schemeClr val="tx1"/>
                </a:solidFill>
              </a:rPr>
              <a:t>Έχουν κυκλικό πολικό διάγραμμα.</a:t>
            </a:r>
          </a:p>
          <a:p>
            <a:pPr>
              <a:lnSpc>
                <a:spcPct val="120000"/>
              </a:lnSpc>
              <a:buClr>
                <a:srgbClr val="002060"/>
              </a:buClr>
            </a:pPr>
            <a:r>
              <a:rPr lang="el-GR" sz="1600" spc="100" dirty="0" smtClean="0">
                <a:solidFill>
                  <a:schemeClr val="tx1"/>
                </a:solidFill>
              </a:rPr>
              <a:t>Δεν παρουσιάζουν απώλειες, λόγω μεγάλου μήκους καλωδίων διασύνδεσης.</a:t>
            </a:r>
          </a:p>
          <a:p>
            <a:pPr>
              <a:buClr>
                <a:srgbClr val="002060"/>
              </a:buClr>
              <a:buNone/>
            </a:pPr>
            <a:r>
              <a:rPr lang="el-GR" sz="2400" b="1" spc="100" dirty="0" smtClean="0">
                <a:solidFill>
                  <a:schemeClr val="tx1"/>
                </a:solidFill>
                <a:effectLst>
                  <a:outerShdw blurRad="38100" dist="38100" dir="2700000" algn="tl">
                    <a:srgbClr val="000000">
                      <a:alpha val="43137"/>
                    </a:srgbClr>
                  </a:outerShdw>
                </a:effectLst>
              </a:rPr>
              <a:t>Μειονεκτήματα:</a:t>
            </a:r>
            <a:r>
              <a:rPr lang="el-GR" sz="1800" spc="100" dirty="0" smtClean="0">
                <a:solidFill>
                  <a:schemeClr val="tx1"/>
                </a:solidFill>
              </a:rPr>
              <a:t> </a:t>
            </a:r>
          </a:p>
          <a:p>
            <a:pPr>
              <a:lnSpc>
                <a:spcPct val="120000"/>
              </a:lnSpc>
              <a:buClr>
                <a:srgbClr val="002060"/>
              </a:buClr>
            </a:pPr>
            <a:r>
              <a:rPr lang="el-GR" sz="1600" spc="100" dirty="0" smtClean="0">
                <a:solidFill>
                  <a:schemeClr val="tx1"/>
                </a:solidFill>
              </a:rPr>
              <a:t>Απαιτείται Μ/Σ. προσαρμογής για την σύνδεσή του.</a:t>
            </a:r>
          </a:p>
          <a:p>
            <a:pPr>
              <a:lnSpc>
                <a:spcPct val="120000"/>
              </a:lnSpc>
              <a:buClr>
                <a:srgbClr val="002060"/>
              </a:buClr>
            </a:pPr>
            <a:r>
              <a:rPr lang="el-GR" sz="1600" spc="100" dirty="0" smtClean="0">
                <a:solidFill>
                  <a:schemeClr val="tx1"/>
                </a:solidFill>
              </a:rPr>
              <a:t>Έχει μικρή εσωτερική αντίσταση.</a:t>
            </a:r>
          </a:p>
          <a:p>
            <a:pPr>
              <a:lnSpc>
                <a:spcPct val="120000"/>
              </a:lnSpc>
              <a:buClr>
                <a:srgbClr val="002060"/>
              </a:buClr>
            </a:pPr>
            <a:r>
              <a:rPr lang="el-GR" sz="1600" spc="100" dirty="0" smtClean="0">
                <a:solidFill>
                  <a:schemeClr val="tx1"/>
                </a:solidFill>
              </a:rPr>
              <a:t>Εμφανίζει μεγάλη </a:t>
            </a:r>
            <a:r>
              <a:rPr lang="el-GR" sz="1600" spc="100" dirty="0" err="1" smtClean="0">
                <a:solidFill>
                  <a:schemeClr val="tx1"/>
                </a:solidFill>
              </a:rPr>
              <a:t>κατευθυντικότητα</a:t>
            </a:r>
            <a:r>
              <a:rPr lang="el-GR" sz="1600" spc="100" dirty="0" smtClean="0">
                <a:solidFill>
                  <a:schemeClr val="tx1"/>
                </a:solidFill>
              </a:rPr>
              <a:t> στις υψηλές συχνότητες.</a:t>
            </a:r>
            <a:endParaRPr lang="el-GR" sz="1600" spc="100" dirty="0" smtClean="0">
              <a:solidFill>
                <a:srgbClr val="FF0000"/>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6562"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ΤΑΙΝΙΑΣ</a:t>
            </a:r>
          </a:p>
          <a:p>
            <a:pPr marL="0" indent="0" algn="just">
              <a:lnSpc>
                <a:spcPct val="150000"/>
              </a:lnSpc>
              <a:spcBef>
                <a:spcPts val="0"/>
              </a:spcBef>
              <a:buClr>
                <a:srgbClr val="002060"/>
              </a:buClr>
              <a:buNone/>
            </a:pPr>
            <a:r>
              <a:rPr lang="el-GR" sz="1800" dirty="0" smtClean="0">
                <a:solidFill>
                  <a:schemeClr val="tx1"/>
                </a:solidFill>
              </a:rPr>
              <a:t>Είναι δυναμικά μικρόφωνα, όπου αντί για </a:t>
            </a:r>
            <a:r>
              <a:rPr lang="el-GR" sz="1800" b="1" dirty="0" smtClean="0">
                <a:solidFill>
                  <a:srgbClr val="FF0000"/>
                </a:solidFill>
                <a:effectLst>
                  <a:outerShdw blurRad="38100" dist="38100" dir="2700000" algn="tl">
                    <a:srgbClr val="000000">
                      <a:alpha val="43137"/>
                    </a:srgbClr>
                  </a:outerShdw>
                </a:effectLst>
              </a:rPr>
              <a:t>κινητό πη</a:t>
            </a:r>
            <a:r>
              <a:rPr lang="el-GR" sz="1800" dirty="0" smtClean="0">
                <a:solidFill>
                  <a:schemeClr val="tx1"/>
                </a:solidFill>
              </a:rPr>
              <a:t>-</a:t>
            </a:r>
          </a:p>
          <a:p>
            <a:pPr marL="0" indent="0" algn="just">
              <a:lnSpc>
                <a:spcPct val="150000"/>
              </a:lnSpc>
              <a:spcBef>
                <a:spcPts val="0"/>
              </a:spcBef>
              <a:buClr>
                <a:srgbClr val="002060"/>
              </a:buClr>
              <a:buNone/>
            </a:pPr>
            <a:r>
              <a:rPr lang="el-GR" sz="1800" b="1" dirty="0" err="1" smtClean="0">
                <a:solidFill>
                  <a:srgbClr val="FF0000"/>
                </a:solidFill>
                <a:effectLst>
                  <a:outerShdw blurRad="38100" dist="38100" dir="2700000" algn="tl">
                    <a:srgbClr val="000000">
                      <a:alpha val="43137"/>
                    </a:srgbClr>
                  </a:outerShdw>
                </a:effectLst>
              </a:rPr>
              <a:t>νίο</a:t>
            </a:r>
            <a:r>
              <a:rPr lang="el-GR" sz="1800" dirty="0" smtClean="0">
                <a:solidFill>
                  <a:schemeClr val="tx1"/>
                </a:solidFill>
              </a:rPr>
              <a:t> διαθέτουν </a:t>
            </a:r>
            <a:r>
              <a:rPr lang="el-GR" sz="1800" b="1" dirty="0" smtClean="0">
                <a:solidFill>
                  <a:srgbClr val="FF0000"/>
                </a:solidFill>
                <a:effectLst>
                  <a:outerShdw blurRad="38100" dist="38100" dir="2700000" algn="tl">
                    <a:srgbClr val="000000">
                      <a:alpha val="43137"/>
                    </a:srgbClr>
                  </a:outerShdw>
                </a:effectLst>
              </a:rPr>
              <a:t>λεπτή πτυχωτή ταινία </a:t>
            </a:r>
            <a:r>
              <a:rPr lang="el-GR" sz="1800" dirty="0" smtClean="0">
                <a:solidFill>
                  <a:schemeClr val="tx1"/>
                </a:solidFill>
              </a:rPr>
              <a:t>από αλουμίνιο</a:t>
            </a:r>
          </a:p>
          <a:p>
            <a:pPr marL="0" indent="0" algn="just">
              <a:lnSpc>
                <a:spcPct val="150000"/>
              </a:lnSpc>
              <a:spcBef>
                <a:spcPts val="0"/>
              </a:spcBef>
              <a:buClr>
                <a:srgbClr val="002060"/>
              </a:buClr>
              <a:buNone/>
            </a:pPr>
            <a:r>
              <a:rPr lang="el-GR" sz="1800" dirty="0" smtClean="0">
                <a:solidFill>
                  <a:schemeClr val="tx1"/>
                </a:solidFill>
              </a:rPr>
              <a:t>η οποία είναι προσαρμοσμένη στο διάφραγμα και </a:t>
            </a:r>
            <a:r>
              <a:rPr lang="el-GR" sz="1800" dirty="0" err="1" smtClean="0">
                <a:solidFill>
                  <a:schemeClr val="tx1"/>
                </a:solidFill>
              </a:rPr>
              <a:t>δέ</a:t>
            </a:r>
            <a:r>
              <a:rPr lang="el-GR" sz="1800" dirty="0" smtClean="0">
                <a:solidFill>
                  <a:schemeClr val="tx1"/>
                </a:solidFill>
              </a:rPr>
              <a:t>-</a:t>
            </a:r>
          </a:p>
          <a:p>
            <a:pPr marL="0" indent="0" algn="just">
              <a:lnSpc>
                <a:spcPct val="150000"/>
              </a:lnSpc>
              <a:spcBef>
                <a:spcPts val="0"/>
              </a:spcBef>
              <a:buClr>
                <a:srgbClr val="002060"/>
              </a:buClr>
              <a:buNone/>
            </a:pPr>
            <a:r>
              <a:rPr lang="el-GR" sz="1800" dirty="0" err="1" smtClean="0">
                <a:solidFill>
                  <a:schemeClr val="tx1"/>
                </a:solidFill>
              </a:rPr>
              <a:t>χεται</a:t>
            </a:r>
            <a:r>
              <a:rPr lang="el-GR" sz="1800" dirty="0" smtClean="0">
                <a:solidFill>
                  <a:schemeClr val="tx1"/>
                </a:solidFill>
              </a:rPr>
              <a:t>  πιέσεις από τα ηχητικά κύματα.</a:t>
            </a:r>
          </a:p>
          <a:p>
            <a:pPr marL="0" indent="0" algn="just">
              <a:lnSpc>
                <a:spcPct val="150000"/>
              </a:lnSpc>
              <a:spcBef>
                <a:spcPts val="0"/>
              </a:spcBef>
              <a:buClr>
                <a:srgbClr val="002060"/>
              </a:buClr>
              <a:buNone/>
            </a:pPr>
            <a:r>
              <a:rPr lang="el-GR" sz="1800" dirty="0" smtClean="0">
                <a:solidFill>
                  <a:schemeClr val="tx1"/>
                </a:solidFill>
              </a:rPr>
              <a:t>Είναι </a:t>
            </a:r>
            <a:r>
              <a:rPr lang="el-GR" sz="1800" b="1" spc="300" dirty="0" err="1" smtClean="0">
                <a:solidFill>
                  <a:srgbClr val="FF0000"/>
                </a:solidFill>
                <a:effectLst>
                  <a:outerShdw blurRad="38100" dist="38100" dir="2700000" algn="tl">
                    <a:srgbClr val="000000">
                      <a:alpha val="43137"/>
                    </a:srgbClr>
                  </a:outerShdw>
                </a:effectLst>
              </a:rPr>
              <a:t>κατευθυντικά</a:t>
            </a:r>
            <a:r>
              <a:rPr lang="el-GR" sz="1800" dirty="0" smtClean="0">
                <a:solidFill>
                  <a:schemeClr val="tx1"/>
                </a:solidFill>
              </a:rPr>
              <a:t>.</a:t>
            </a:r>
          </a:p>
          <a:p>
            <a:pPr marL="0" indent="0" algn="just">
              <a:lnSpc>
                <a:spcPct val="150000"/>
              </a:lnSpc>
              <a:spcBef>
                <a:spcPts val="0"/>
              </a:spcBef>
              <a:buClr>
                <a:srgbClr val="002060"/>
              </a:buClr>
              <a:buNone/>
            </a:pPr>
            <a:r>
              <a:rPr lang="el-GR" sz="1800" dirty="0" smtClean="0">
                <a:solidFill>
                  <a:schemeClr val="tx1"/>
                </a:solidFill>
              </a:rPr>
              <a:t>Έχουν </a:t>
            </a:r>
            <a:r>
              <a:rPr lang="el-GR" sz="1800" b="1" spc="300" dirty="0" smtClean="0">
                <a:solidFill>
                  <a:srgbClr val="FF0000"/>
                </a:solidFill>
                <a:effectLst>
                  <a:outerShdw blurRad="38100" dist="38100" dir="2700000" algn="tl">
                    <a:srgbClr val="000000">
                      <a:alpha val="43137"/>
                    </a:srgbClr>
                  </a:outerShdw>
                </a:effectLst>
              </a:rPr>
              <a:t>μικρή εσωτερική αντίσταση</a:t>
            </a:r>
            <a:r>
              <a:rPr lang="el-GR" sz="1800" spc="300" dirty="0" smtClean="0">
                <a:solidFill>
                  <a:schemeClr val="tx1"/>
                </a:solidFill>
              </a:rPr>
              <a:t> </a:t>
            </a:r>
            <a:r>
              <a:rPr lang="el-GR" sz="1800" dirty="0" smtClean="0">
                <a:solidFill>
                  <a:schemeClr val="tx1"/>
                </a:solidFill>
              </a:rPr>
              <a:t>και </a:t>
            </a:r>
          </a:p>
          <a:p>
            <a:pPr marL="0" indent="0" algn="just">
              <a:lnSpc>
                <a:spcPct val="150000"/>
              </a:lnSpc>
              <a:spcBef>
                <a:spcPts val="0"/>
              </a:spcBef>
              <a:buClr>
                <a:srgbClr val="002060"/>
              </a:buClr>
              <a:buNone/>
            </a:pPr>
            <a:r>
              <a:rPr lang="el-GR" sz="1800" dirty="0" smtClean="0">
                <a:solidFill>
                  <a:schemeClr val="tx1"/>
                </a:solidFill>
              </a:rPr>
              <a:t>χρειάζονται </a:t>
            </a:r>
            <a:r>
              <a:rPr lang="el-GR" sz="1800" b="1" spc="300" dirty="0" smtClean="0">
                <a:solidFill>
                  <a:srgbClr val="FF0000"/>
                </a:solidFill>
                <a:effectLst>
                  <a:outerShdw blurRad="38100" dist="38100" dir="2700000" algn="tl">
                    <a:srgbClr val="000000">
                      <a:alpha val="43137"/>
                    </a:srgbClr>
                  </a:outerShdw>
                </a:effectLst>
              </a:rPr>
              <a:t>Μ/Σ προσαρμογής</a:t>
            </a:r>
            <a:r>
              <a:rPr lang="el-GR" sz="1800" dirty="0" smtClean="0">
                <a:solidFill>
                  <a:schemeClr val="tx1"/>
                </a:solidFill>
              </a:rPr>
              <a:t>.</a:t>
            </a:r>
          </a:p>
          <a:p>
            <a:pPr marL="0" indent="0" algn="just">
              <a:lnSpc>
                <a:spcPct val="150000"/>
              </a:lnSpc>
              <a:spcBef>
                <a:spcPts val="0"/>
              </a:spcBef>
              <a:buClr>
                <a:srgbClr val="002060"/>
              </a:buClr>
              <a:buNone/>
            </a:pPr>
            <a:r>
              <a:rPr lang="el-GR" sz="1800" dirty="0" smtClean="0">
                <a:solidFill>
                  <a:schemeClr val="tx1"/>
                </a:solidFill>
              </a:rPr>
              <a:t>Έχουν αρκετά </a:t>
            </a:r>
            <a:r>
              <a:rPr lang="el-GR" sz="1800" b="1" spc="300" dirty="0" smtClean="0">
                <a:solidFill>
                  <a:srgbClr val="FF0000"/>
                </a:solidFill>
                <a:effectLst>
                  <a:outerShdw blurRad="38100" dist="38100" dir="2700000" algn="tl">
                    <a:srgbClr val="000000">
                      <a:alpha val="43137"/>
                    </a:srgbClr>
                  </a:outerShdw>
                </a:effectLst>
              </a:rPr>
              <a:t>καλή καμπύλη απόκρισης </a:t>
            </a:r>
            <a:r>
              <a:rPr lang="el-GR" sz="1800" dirty="0" smtClean="0">
                <a:solidFill>
                  <a:schemeClr val="tx1"/>
                </a:solidFill>
              </a:rPr>
              <a:t>στο φάσμα συχνοτήτων από 10 </a:t>
            </a:r>
            <a:r>
              <a:rPr lang="en-US" sz="1800" dirty="0" smtClean="0">
                <a:solidFill>
                  <a:schemeClr val="tx1"/>
                </a:solidFill>
              </a:rPr>
              <a:t>Hz </a:t>
            </a:r>
            <a:r>
              <a:rPr lang="el-GR" sz="1800" dirty="0" smtClean="0">
                <a:solidFill>
                  <a:schemeClr val="tx1"/>
                </a:solidFill>
              </a:rPr>
              <a:t>έως 15 </a:t>
            </a:r>
            <a:r>
              <a:rPr lang="en-US" sz="1800" dirty="0" smtClean="0">
                <a:solidFill>
                  <a:schemeClr val="tx1"/>
                </a:solidFill>
              </a:rPr>
              <a:t>kHz.</a:t>
            </a:r>
            <a:endParaRPr lang="el-GR" sz="1800" dirty="0" smtClean="0">
              <a:solidFill>
                <a:schemeClr val="tx1"/>
              </a:solidFill>
            </a:endParaRPr>
          </a:p>
          <a:p>
            <a:pPr marL="0" indent="0" algn="just">
              <a:lnSpc>
                <a:spcPct val="150000"/>
              </a:lnSpc>
              <a:spcBef>
                <a:spcPts val="0"/>
              </a:spcBef>
              <a:buClr>
                <a:srgbClr val="002060"/>
              </a:buClr>
              <a:buNone/>
            </a:pPr>
            <a:endParaRPr lang="el-GR" sz="1800" spc="300" dirty="0" smtClean="0">
              <a:solidFill>
                <a:schemeClr val="tx1"/>
              </a:solidFill>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9" name="8 - Εικόνα" descr="film mic.jpg"/>
          <p:cNvPicPr>
            <a:picLocks noChangeAspect="1"/>
          </p:cNvPicPr>
          <p:nvPr/>
        </p:nvPicPr>
        <p:blipFill>
          <a:blip r:embed="rId5"/>
          <a:stretch>
            <a:fillRect/>
          </a:stretch>
        </p:blipFill>
        <p:spPr>
          <a:xfrm>
            <a:off x="5421411" y="1285860"/>
            <a:ext cx="3722590" cy="3286148"/>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7586"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ΤΑΙΝΙΑΣ</a:t>
            </a:r>
          </a:p>
          <a:p>
            <a:pPr marL="0" indent="0" algn="just">
              <a:lnSpc>
                <a:spcPct val="150000"/>
              </a:lnSpc>
              <a:spcBef>
                <a:spcPts val="0"/>
              </a:spcBef>
              <a:buClr>
                <a:srgbClr val="002060"/>
              </a:buClr>
              <a:buNone/>
            </a:pPr>
            <a:r>
              <a:rPr lang="el-GR" sz="1800" b="1" spc="300" dirty="0" smtClean="0">
                <a:solidFill>
                  <a:schemeClr val="tx1"/>
                </a:solidFill>
                <a:effectLst>
                  <a:outerShdw blurRad="38100" dist="38100" dir="2700000" algn="tl">
                    <a:srgbClr val="000000">
                      <a:alpha val="43137"/>
                    </a:srgbClr>
                  </a:outerShdw>
                </a:effectLst>
              </a:rPr>
              <a:t>Διακρίνεται σε:</a:t>
            </a:r>
          </a:p>
          <a:p>
            <a:pPr algn="just">
              <a:lnSpc>
                <a:spcPct val="150000"/>
              </a:lnSpc>
              <a:spcBef>
                <a:spcPts val="0"/>
              </a:spcBef>
              <a:buClr>
                <a:srgbClr val="002060"/>
              </a:buClr>
              <a:buFont typeface="+mj-lt"/>
              <a:buAutoNum type="arabicPeriod"/>
            </a:pPr>
            <a:r>
              <a:rPr lang="el-GR" sz="1600" b="1" spc="300" dirty="0" smtClean="0">
                <a:solidFill>
                  <a:schemeClr val="tx1"/>
                </a:solidFill>
                <a:effectLst>
                  <a:outerShdw blurRad="38100" dist="38100" dir="2700000" algn="tl">
                    <a:srgbClr val="000000">
                      <a:alpha val="43137"/>
                    </a:srgbClr>
                  </a:outerShdw>
                </a:effectLst>
              </a:rPr>
              <a:t>Μικρόφωνα  πίεσης</a:t>
            </a:r>
          </a:p>
          <a:p>
            <a:pPr algn="just">
              <a:lnSpc>
                <a:spcPct val="150000"/>
              </a:lnSpc>
              <a:spcBef>
                <a:spcPts val="0"/>
              </a:spcBef>
              <a:buClr>
                <a:srgbClr val="002060"/>
              </a:buClr>
              <a:buNone/>
            </a:pPr>
            <a:r>
              <a:rPr lang="el-GR" sz="1600" b="1" dirty="0" smtClean="0">
                <a:solidFill>
                  <a:schemeClr val="tx1"/>
                </a:solidFill>
                <a:effectLst>
                  <a:outerShdw blurRad="38100" dist="38100" dir="2700000" algn="tl">
                    <a:srgbClr val="000000">
                      <a:alpha val="43137"/>
                    </a:srgbClr>
                  </a:outerShdw>
                </a:effectLst>
              </a:rPr>
              <a:t>	</a:t>
            </a:r>
            <a:r>
              <a:rPr lang="el-GR" sz="1600" dirty="0" smtClean="0">
                <a:solidFill>
                  <a:schemeClr val="tx1"/>
                </a:solidFill>
              </a:rPr>
              <a:t>Σ’ αυτά τα ηχητικά κύματα πιέζουν μόνο τη μια πλευρά της ταινίας, και η δόνηση που προκαλείται από αυτά θα είναι ανάλογη της πίεσης. </a:t>
            </a:r>
          </a:p>
          <a:p>
            <a:pPr algn="just">
              <a:lnSpc>
                <a:spcPct val="150000"/>
              </a:lnSpc>
              <a:spcBef>
                <a:spcPts val="0"/>
              </a:spcBef>
              <a:buClr>
                <a:srgbClr val="002060"/>
              </a:buClr>
              <a:buNone/>
            </a:pPr>
            <a:r>
              <a:rPr lang="el-GR" sz="1600" dirty="0" smtClean="0">
                <a:solidFill>
                  <a:schemeClr val="tx1"/>
                </a:solidFill>
              </a:rPr>
              <a:t>	(</a:t>
            </a:r>
            <a:r>
              <a:rPr lang="el-GR" sz="1600" i="1" u="sng" dirty="0" smtClean="0">
                <a:solidFill>
                  <a:schemeClr val="tx1"/>
                </a:solidFill>
              </a:rPr>
              <a:t>Παρουσιάζουν καμπύλη απόκρισης με έμφαση στις υψηλές και λιγότερο στις χαμηλές συχνότητες </a:t>
            </a:r>
            <a:r>
              <a:rPr lang="el-GR" sz="1600" dirty="0" smtClean="0">
                <a:solidFill>
                  <a:schemeClr val="tx1"/>
                </a:solidFill>
              </a:rPr>
              <a:t>)</a:t>
            </a:r>
          </a:p>
          <a:p>
            <a:pPr algn="just">
              <a:lnSpc>
                <a:spcPct val="150000"/>
              </a:lnSpc>
              <a:spcBef>
                <a:spcPts val="0"/>
              </a:spcBef>
              <a:buClr>
                <a:srgbClr val="002060"/>
              </a:buClr>
              <a:buFont typeface="+mj-lt"/>
              <a:buAutoNum type="arabicPeriod" startAt="2"/>
            </a:pPr>
            <a:r>
              <a:rPr lang="el-GR" sz="1600" b="1" spc="300" dirty="0" smtClean="0">
                <a:solidFill>
                  <a:schemeClr val="tx1"/>
                </a:solidFill>
                <a:effectLst>
                  <a:outerShdw blurRad="38100" dist="38100" dir="2700000" algn="tl">
                    <a:srgbClr val="000000">
                      <a:alpha val="43137"/>
                    </a:srgbClr>
                  </a:outerShdw>
                </a:effectLst>
              </a:rPr>
              <a:t>Μικρόφωνα  ταχύτητας</a:t>
            </a:r>
          </a:p>
          <a:p>
            <a:pPr algn="just">
              <a:lnSpc>
                <a:spcPct val="150000"/>
              </a:lnSpc>
              <a:spcBef>
                <a:spcPts val="0"/>
              </a:spcBef>
              <a:buClr>
                <a:srgbClr val="002060"/>
              </a:buClr>
              <a:buNone/>
            </a:pPr>
            <a:r>
              <a:rPr lang="el-GR" sz="1600" b="1" dirty="0" smtClean="0">
                <a:solidFill>
                  <a:schemeClr val="tx1"/>
                </a:solidFill>
                <a:effectLst>
                  <a:outerShdw blurRad="38100" dist="38100" dir="2700000" algn="tl">
                    <a:srgbClr val="000000">
                      <a:alpha val="43137"/>
                    </a:srgbClr>
                  </a:outerShdw>
                </a:effectLst>
              </a:rPr>
              <a:t>	</a:t>
            </a:r>
            <a:r>
              <a:rPr lang="el-GR" sz="1600" dirty="0" smtClean="0">
                <a:solidFill>
                  <a:schemeClr val="tx1"/>
                </a:solidFill>
              </a:rPr>
              <a:t>Σ’ αυτά τα ηχητικά κύματα πιέζουν και τις δύο πλευρές της ταινίας, μ’ αποτέλεσμα η συνολική πίεση θα είναι η διαφορά της πίεσης μεταξύ των πλευρών της ταινίας (μπρος και πίσω). Οπότε η τάση που αναπτύσσεται είναι ανάλογη της ταχύτητας κίνησης της ταινίας. </a:t>
            </a:r>
          </a:p>
          <a:p>
            <a:pPr algn="just">
              <a:lnSpc>
                <a:spcPct val="150000"/>
              </a:lnSpc>
              <a:spcBef>
                <a:spcPts val="0"/>
              </a:spcBef>
              <a:buClr>
                <a:srgbClr val="002060"/>
              </a:buClr>
              <a:buNone/>
            </a:pPr>
            <a:r>
              <a:rPr lang="el-GR" sz="1600" dirty="0" smtClean="0">
                <a:solidFill>
                  <a:schemeClr val="tx1"/>
                </a:solidFill>
              </a:rPr>
              <a:t>	(</a:t>
            </a:r>
            <a:r>
              <a:rPr lang="el-GR" sz="1600" i="1" u="sng" dirty="0" smtClean="0">
                <a:solidFill>
                  <a:schemeClr val="tx1"/>
                </a:solidFill>
              </a:rPr>
              <a:t>Παρουσιάζουν ομοιόμορφη καμπύλη απόκρισης σε όλο το εύρος φάσματος συχνοτήτων λειτουργίας τους)</a:t>
            </a: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861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ΕΠΑΦΗΣ</a:t>
            </a:r>
          </a:p>
          <a:p>
            <a:pPr marL="252000" indent="0" algn="just">
              <a:lnSpc>
                <a:spcPct val="120000"/>
              </a:lnSpc>
              <a:spcBef>
                <a:spcPts val="0"/>
              </a:spcBef>
              <a:buClr>
                <a:srgbClr val="002060"/>
              </a:buClr>
              <a:buNone/>
            </a:pPr>
            <a:r>
              <a:rPr lang="el-GR" sz="1800" dirty="0" smtClean="0">
                <a:solidFill>
                  <a:schemeClr val="tx1"/>
                </a:solidFill>
              </a:rPr>
              <a:t>Ανήκουν στην κατηγορία των </a:t>
            </a:r>
            <a:r>
              <a:rPr lang="el-GR" sz="1800" dirty="0" smtClean="0">
                <a:solidFill>
                  <a:srgbClr val="FF0000"/>
                </a:solidFill>
                <a:effectLst>
                  <a:outerShdw blurRad="38100" dist="38100" dir="2700000" algn="tl">
                    <a:srgbClr val="000000">
                      <a:alpha val="43137"/>
                    </a:srgbClr>
                  </a:outerShdw>
                </a:effectLst>
              </a:rPr>
              <a:t>μικροφώνων άνθρακα </a:t>
            </a:r>
            <a:r>
              <a:rPr lang="el-GR" sz="1800" dirty="0" smtClean="0">
                <a:solidFill>
                  <a:schemeClr val="tx1"/>
                </a:solidFill>
              </a:rPr>
              <a:t>ή των </a:t>
            </a:r>
            <a:r>
              <a:rPr lang="el-GR" sz="1800" dirty="0" smtClean="0">
                <a:solidFill>
                  <a:srgbClr val="FF0000"/>
                </a:solidFill>
                <a:effectLst>
                  <a:outerShdw blurRad="38100" dist="38100" dir="2700000" algn="tl">
                    <a:srgbClr val="000000">
                      <a:alpha val="43137"/>
                    </a:srgbClr>
                  </a:outerShdw>
                </a:effectLst>
              </a:rPr>
              <a:t>δυναμικών μικροφώνων</a:t>
            </a:r>
            <a:r>
              <a:rPr lang="el-GR" sz="1800" dirty="0" smtClean="0">
                <a:solidFill>
                  <a:schemeClr val="tx1"/>
                </a:solidFill>
              </a:rPr>
              <a:t>.</a:t>
            </a:r>
          </a:p>
          <a:p>
            <a:pPr marL="252000" indent="0" algn="just">
              <a:lnSpc>
                <a:spcPct val="120000"/>
              </a:lnSpc>
              <a:spcBef>
                <a:spcPts val="0"/>
              </a:spcBef>
              <a:buClr>
                <a:srgbClr val="002060"/>
              </a:buClr>
              <a:buNone/>
            </a:pPr>
            <a:r>
              <a:rPr lang="el-GR" sz="1800" dirty="0" smtClean="0">
                <a:solidFill>
                  <a:schemeClr val="tx1"/>
                </a:solidFill>
              </a:rPr>
              <a:t>Είναι ιδανικά, όταν απαιτείται μετάδοση </a:t>
            </a:r>
            <a:r>
              <a:rPr lang="el-GR" sz="1800" dirty="0" smtClean="0">
                <a:solidFill>
                  <a:srgbClr val="FF0000"/>
                </a:solidFill>
                <a:effectLst>
                  <a:outerShdw blurRad="38100" dist="38100" dir="2700000" algn="tl">
                    <a:srgbClr val="000000">
                      <a:alpha val="43137"/>
                    </a:srgbClr>
                  </a:outerShdw>
                </a:effectLst>
              </a:rPr>
              <a:t>ομιλίας ή μουσικής </a:t>
            </a:r>
            <a:r>
              <a:rPr lang="el-GR" sz="1800" dirty="0" smtClean="0">
                <a:solidFill>
                  <a:schemeClr val="tx1"/>
                </a:solidFill>
              </a:rPr>
              <a:t>χωρίς παρεμβολή εξωτερικών θορύβων.</a:t>
            </a:r>
          </a:p>
          <a:p>
            <a:pPr marL="252000" indent="0" algn="just">
              <a:lnSpc>
                <a:spcPct val="120000"/>
              </a:lnSpc>
              <a:spcBef>
                <a:spcPts val="0"/>
              </a:spcBef>
              <a:buClr>
                <a:srgbClr val="002060"/>
              </a:buClr>
              <a:buNone/>
            </a:pPr>
            <a:r>
              <a:rPr lang="el-GR" sz="1800" b="1" spc="300" dirty="0" smtClean="0">
                <a:solidFill>
                  <a:srgbClr val="FF0000"/>
                </a:solidFill>
                <a:effectLst>
                  <a:outerShdw blurRad="38100" dist="38100" dir="2700000" algn="tl">
                    <a:srgbClr val="000000">
                      <a:alpha val="43137"/>
                    </a:srgbClr>
                  </a:outerShdw>
                </a:effectLst>
              </a:rPr>
              <a:t>Αρχή λειτουργίας:</a:t>
            </a:r>
            <a:r>
              <a:rPr lang="el-GR" sz="1800" b="1" spc="100" dirty="0" smtClean="0">
                <a:solidFill>
                  <a:schemeClr val="tx1"/>
                </a:solidFill>
                <a:effectLst>
                  <a:outerShdw blurRad="38100" dist="38100" dir="2700000" algn="tl">
                    <a:srgbClr val="000000">
                      <a:alpha val="43137"/>
                    </a:srgbClr>
                  </a:outerShdw>
                </a:effectLst>
              </a:rPr>
              <a:t> </a:t>
            </a:r>
          </a:p>
          <a:p>
            <a:pPr marL="252000" indent="0" algn="just">
              <a:lnSpc>
                <a:spcPct val="120000"/>
              </a:lnSpc>
              <a:spcBef>
                <a:spcPts val="0"/>
              </a:spcBef>
              <a:buClr>
                <a:srgbClr val="002060"/>
              </a:buClr>
              <a:buNone/>
            </a:pPr>
            <a:r>
              <a:rPr lang="el-GR" sz="1800" spc="100" dirty="0" smtClean="0">
                <a:solidFill>
                  <a:schemeClr val="tx1"/>
                </a:solidFill>
              </a:rPr>
              <a:t>Διεγείρονται από την επαφή με το δονούμενο σώμα (χείλη, χορδές, … ) και μετατρέπουν αυτές τις δονήσεις σε ηλεκτρική τάση.</a:t>
            </a:r>
            <a:endParaRPr lang="el-GR" sz="1600" spc="300" dirty="0" smtClean="0">
              <a:solidFill>
                <a:schemeClr val="tx1"/>
              </a:solidFill>
            </a:endParaRPr>
          </a:p>
          <a:p>
            <a:pPr marL="252000" indent="0" algn="just">
              <a:lnSpc>
                <a:spcPct val="120000"/>
              </a:lnSpc>
              <a:spcBef>
                <a:spcPts val="0"/>
              </a:spcBef>
              <a:buClr>
                <a:srgbClr val="002060"/>
              </a:buClr>
              <a:buNone/>
            </a:pPr>
            <a:r>
              <a:rPr lang="el-GR" sz="1800" b="1" spc="300" dirty="0" smtClean="0">
                <a:solidFill>
                  <a:srgbClr val="FF0000"/>
                </a:solidFill>
                <a:effectLst>
                  <a:outerShdw blurRad="38100" dist="38100" dir="2700000" algn="tl">
                    <a:srgbClr val="000000">
                      <a:alpha val="43137"/>
                    </a:srgbClr>
                  </a:outerShdw>
                </a:effectLst>
              </a:rPr>
              <a:t>Είδη:</a:t>
            </a:r>
            <a:r>
              <a:rPr lang="el-GR" sz="1800" b="1" spc="100" dirty="0" smtClean="0">
                <a:solidFill>
                  <a:schemeClr val="tx1"/>
                </a:solidFill>
                <a:effectLst>
                  <a:outerShdw blurRad="38100" dist="38100" dir="2700000" algn="tl">
                    <a:srgbClr val="000000">
                      <a:alpha val="43137"/>
                    </a:srgbClr>
                  </a:outerShdw>
                </a:effectLst>
              </a:rPr>
              <a:t> </a:t>
            </a:r>
          </a:p>
          <a:p>
            <a:pPr marL="288000" algn="just">
              <a:lnSpc>
                <a:spcPct val="120000"/>
              </a:lnSpc>
              <a:spcBef>
                <a:spcPts val="0"/>
              </a:spcBef>
              <a:buClr>
                <a:srgbClr val="002060"/>
              </a:buClr>
              <a:buFont typeface="+mj-lt"/>
              <a:buAutoNum type="arabicPeriod"/>
            </a:pPr>
            <a:r>
              <a:rPr lang="el-GR" sz="1800" spc="100" dirty="0" smtClean="0">
                <a:solidFill>
                  <a:schemeClr val="tx1"/>
                </a:solidFill>
              </a:rPr>
              <a:t>Χειλόφωνα</a:t>
            </a:r>
          </a:p>
          <a:p>
            <a:pPr marL="288000" algn="just">
              <a:lnSpc>
                <a:spcPct val="120000"/>
              </a:lnSpc>
              <a:spcBef>
                <a:spcPts val="0"/>
              </a:spcBef>
              <a:buClr>
                <a:srgbClr val="002060"/>
              </a:buClr>
              <a:buFont typeface="+mj-lt"/>
              <a:buAutoNum type="arabicPeriod"/>
            </a:pPr>
            <a:r>
              <a:rPr lang="el-GR" sz="1800" spc="100" dirty="0" smtClean="0">
                <a:solidFill>
                  <a:schemeClr val="tx1"/>
                </a:solidFill>
              </a:rPr>
              <a:t>Λαρυγγόφωνα</a:t>
            </a:r>
            <a:endParaRPr lang="el-GR" sz="1600" spc="300" dirty="0" smtClean="0">
              <a:solidFill>
                <a:schemeClr val="tx1"/>
              </a:solidFill>
            </a:endParaRPr>
          </a:p>
          <a:p>
            <a:pPr marL="252000" indent="0" algn="just">
              <a:lnSpc>
                <a:spcPct val="120000"/>
              </a:lnSpc>
              <a:spcBef>
                <a:spcPts val="0"/>
              </a:spcBef>
              <a:buClr>
                <a:srgbClr val="002060"/>
              </a:buClr>
              <a:buNone/>
            </a:pPr>
            <a:r>
              <a:rPr lang="el-GR" sz="1800" b="1" spc="300" dirty="0" smtClean="0">
                <a:solidFill>
                  <a:srgbClr val="FF0000"/>
                </a:solidFill>
                <a:effectLst>
                  <a:outerShdw blurRad="38100" dist="38100" dir="2700000" algn="tl">
                    <a:srgbClr val="000000">
                      <a:alpha val="43137"/>
                    </a:srgbClr>
                  </a:outerShdw>
                </a:effectLst>
              </a:rPr>
              <a:t>Χρήση:</a:t>
            </a:r>
            <a:r>
              <a:rPr lang="el-GR" sz="1800" b="1" spc="100" dirty="0" smtClean="0">
                <a:solidFill>
                  <a:schemeClr val="tx1"/>
                </a:solidFill>
                <a:effectLst>
                  <a:outerShdw blurRad="38100" dist="38100" dir="2700000" algn="tl">
                    <a:srgbClr val="000000">
                      <a:alpha val="43137"/>
                    </a:srgbClr>
                  </a:outerShdw>
                </a:effectLst>
              </a:rPr>
              <a:t> </a:t>
            </a:r>
          </a:p>
          <a:p>
            <a:pPr marL="252000" indent="0" algn="just">
              <a:lnSpc>
                <a:spcPct val="120000"/>
              </a:lnSpc>
              <a:spcBef>
                <a:spcPts val="0"/>
              </a:spcBef>
              <a:buClr>
                <a:srgbClr val="002060"/>
              </a:buClr>
              <a:buNone/>
            </a:pPr>
            <a:r>
              <a:rPr lang="el-GR" sz="1800" spc="100" dirty="0" smtClean="0">
                <a:solidFill>
                  <a:schemeClr val="tx1"/>
                </a:solidFill>
              </a:rPr>
              <a:t>Χρησιμοποιείται σ’ όλες τις περιπτώσεις όπου ο θόρυβος είναι υπερβολικά μεγάλος. (καμπίνα πιλότου ή άρματος)</a:t>
            </a: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69634"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ΥΠΕΡΚΑΤΕΥΘΥΝΤΙΚΑ</a:t>
            </a:r>
          </a:p>
          <a:p>
            <a:pPr marL="252000" indent="0" algn="just">
              <a:lnSpc>
                <a:spcPct val="120000"/>
              </a:lnSpc>
              <a:spcBef>
                <a:spcPts val="0"/>
              </a:spcBef>
              <a:buClr>
                <a:srgbClr val="002060"/>
              </a:buClr>
              <a:buNone/>
            </a:pPr>
            <a:r>
              <a:rPr lang="el-GR" sz="1800" dirty="0" smtClean="0">
                <a:solidFill>
                  <a:schemeClr val="tx1"/>
                </a:solidFill>
              </a:rPr>
              <a:t>Διαθέτουν ειδικούς ανακλαστήρες για συγκεκριμένες περιπτώσεις, στις οποίες </a:t>
            </a:r>
            <a:r>
              <a:rPr lang="el-GR" sz="1800" dirty="0" err="1" smtClean="0">
                <a:solidFill>
                  <a:schemeClr val="tx1"/>
                </a:solidFill>
              </a:rPr>
              <a:t>επιβάλλε</a:t>
            </a:r>
            <a:r>
              <a:rPr lang="el-GR" sz="1800" dirty="0" smtClean="0">
                <a:solidFill>
                  <a:schemeClr val="tx1"/>
                </a:solidFill>
              </a:rPr>
              <a:t>-</a:t>
            </a:r>
            <a:r>
              <a:rPr lang="el-GR" sz="1800" dirty="0" err="1" smtClean="0">
                <a:solidFill>
                  <a:schemeClr val="tx1"/>
                </a:solidFill>
              </a:rPr>
              <a:t>ται</a:t>
            </a:r>
            <a:r>
              <a:rPr lang="el-GR" sz="1800" dirty="0" smtClean="0">
                <a:solidFill>
                  <a:schemeClr val="tx1"/>
                </a:solidFill>
              </a:rPr>
              <a:t> απομόνωση όλων των εξωτερικών ήχων, εκτός από τους ήχους που προέρχονται  από την κατεύθυνση που επιθυμούμε.</a:t>
            </a:r>
          </a:p>
          <a:p>
            <a:pPr marL="252000" indent="0" algn="just">
              <a:lnSpc>
                <a:spcPct val="120000"/>
              </a:lnSpc>
              <a:spcBef>
                <a:spcPts val="0"/>
              </a:spcBef>
              <a:buClr>
                <a:srgbClr val="002060"/>
              </a:buClr>
              <a:buNone/>
            </a:pPr>
            <a:r>
              <a:rPr lang="el-GR" sz="1800" b="1" spc="300" dirty="0" smtClean="0">
                <a:solidFill>
                  <a:srgbClr val="FF0000"/>
                </a:solidFill>
                <a:effectLst>
                  <a:outerShdw blurRad="38100" dist="38100" dir="2700000" algn="tl">
                    <a:srgbClr val="000000">
                      <a:alpha val="43137"/>
                    </a:srgbClr>
                  </a:outerShdw>
                </a:effectLst>
              </a:rPr>
              <a:t>Πολικά διαγράμματα:</a:t>
            </a:r>
            <a:r>
              <a:rPr lang="el-GR" sz="1800" b="1" spc="100" dirty="0" smtClean="0">
                <a:solidFill>
                  <a:schemeClr val="tx1"/>
                </a:solidFill>
                <a:effectLst>
                  <a:outerShdw blurRad="38100" dist="38100" dir="2700000" algn="tl">
                    <a:srgbClr val="000000">
                      <a:alpha val="43137"/>
                    </a:srgbClr>
                  </a:outerShdw>
                </a:effectLst>
              </a:rPr>
              <a:t> </a:t>
            </a: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6" name="5 - Εικόνα" descr="pol mic.jpg"/>
          <p:cNvPicPr>
            <a:picLocks noChangeAspect="1"/>
          </p:cNvPicPr>
          <p:nvPr/>
        </p:nvPicPr>
        <p:blipFill>
          <a:blip r:embed="rId5"/>
          <a:stretch>
            <a:fillRect/>
          </a:stretch>
        </p:blipFill>
        <p:spPr>
          <a:xfrm>
            <a:off x="500034" y="3786190"/>
            <a:ext cx="8094745" cy="1928826"/>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0658"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ΣΤΕΡΕΟΦΩΝΙΚΑ</a:t>
            </a:r>
          </a:p>
          <a:p>
            <a:pPr marL="252000" indent="0" algn="just">
              <a:lnSpc>
                <a:spcPct val="120000"/>
              </a:lnSpc>
              <a:spcBef>
                <a:spcPts val="0"/>
              </a:spcBef>
              <a:buClr>
                <a:srgbClr val="002060"/>
              </a:buClr>
              <a:buNone/>
            </a:pPr>
            <a:r>
              <a:rPr lang="el-GR" sz="1800" dirty="0" smtClean="0">
                <a:solidFill>
                  <a:schemeClr val="tx1"/>
                </a:solidFill>
              </a:rPr>
              <a:t>Είναι εκείνα τα μικρόφωνα τα οποία μπορούν να λαμβάνουν δύο διαφορετικούς ήχους, που μπορεί να προέρχονται από διαφορετικές πηγές.</a:t>
            </a:r>
          </a:p>
          <a:p>
            <a:pPr marL="252000" indent="0" algn="just">
              <a:lnSpc>
                <a:spcPct val="120000"/>
              </a:lnSpc>
              <a:spcBef>
                <a:spcPts val="0"/>
              </a:spcBef>
              <a:buClr>
                <a:srgbClr val="002060"/>
              </a:buClr>
              <a:buNone/>
            </a:pPr>
            <a:r>
              <a:rPr lang="el-GR" sz="1800" b="1" spc="300" dirty="0" smtClean="0">
                <a:solidFill>
                  <a:srgbClr val="FF0000"/>
                </a:solidFill>
                <a:effectLst>
                  <a:outerShdw blurRad="38100" dist="38100" dir="2700000" algn="tl">
                    <a:srgbClr val="000000">
                      <a:alpha val="43137"/>
                    </a:srgbClr>
                  </a:outerShdw>
                </a:effectLst>
              </a:rPr>
              <a:t>Πραγματοποιείται με δύο τρόπους:</a:t>
            </a:r>
            <a:r>
              <a:rPr lang="el-GR" sz="1800" b="1" spc="100" dirty="0" smtClean="0">
                <a:solidFill>
                  <a:schemeClr val="tx1"/>
                </a:solidFill>
                <a:effectLst>
                  <a:outerShdw blurRad="38100" dist="38100" dir="2700000" algn="tl">
                    <a:srgbClr val="000000">
                      <a:alpha val="43137"/>
                    </a:srgbClr>
                  </a:outerShdw>
                </a:effectLst>
              </a:rPr>
              <a:t> </a:t>
            </a:r>
          </a:p>
          <a:p>
            <a:pPr marL="0" indent="0" algn="just" defTabSz="504000">
              <a:lnSpc>
                <a:spcPct val="150000"/>
              </a:lnSpc>
              <a:spcBef>
                <a:spcPts val="0"/>
              </a:spcBef>
              <a:buClr>
                <a:srgbClr val="002060"/>
              </a:buClr>
              <a:buNone/>
            </a:pPr>
            <a:r>
              <a:rPr lang="el-GR" sz="1800" b="1" spc="300" dirty="0" smtClean="0">
                <a:solidFill>
                  <a:schemeClr val="tx1"/>
                </a:solidFill>
                <a:effectLst>
                  <a:outerShdw blurRad="38100" dist="38100" dir="2700000" algn="tl">
                    <a:srgbClr val="000000">
                      <a:alpha val="43137"/>
                    </a:srgbClr>
                  </a:outerShdw>
                </a:effectLst>
              </a:rPr>
              <a:t>1</a:t>
            </a:r>
            <a:r>
              <a:rPr lang="el-GR" sz="1800" b="1" spc="300" baseline="30000" dirty="0" smtClean="0">
                <a:solidFill>
                  <a:schemeClr val="tx1"/>
                </a:solidFill>
                <a:effectLst>
                  <a:outerShdw blurRad="38100" dist="38100" dir="2700000" algn="tl">
                    <a:srgbClr val="000000">
                      <a:alpha val="43137"/>
                    </a:srgbClr>
                  </a:outerShdw>
                </a:effectLst>
              </a:rPr>
              <a:t>ος</a:t>
            </a:r>
            <a:r>
              <a:rPr lang="el-GR" sz="1800" b="1" spc="300" dirty="0" smtClean="0">
                <a:solidFill>
                  <a:schemeClr val="tx1"/>
                </a:solidFill>
                <a:effectLst>
                  <a:outerShdw blurRad="38100" dist="38100" dir="2700000" algn="tl">
                    <a:srgbClr val="000000">
                      <a:alpha val="43137"/>
                    </a:srgbClr>
                  </a:outerShdw>
                </a:effectLst>
              </a:rPr>
              <a:t> : </a:t>
            </a:r>
            <a:r>
              <a:rPr lang="el-GR" sz="1800" dirty="0" smtClean="0">
                <a:solidFill>
                  <a:schemeClr val="tx1"/>
                </a:solidFill>
              </a:rPr>
              <a:t>με τη χρήση δύο ή περισσότερων μικροφώνων, που τοποθετούνται σε κατάλληλες 	θέσεις σε σχέση με τις ηχητικές πηγές </a:t>
            </a: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6" name="5 - Εικόνα" descr="stereo mic 1.jpg"/>
          <p:cNvPicPr>
            <a:picLocks noChangeAspect="1"/>
          </p:cNvPicPr>
          <p:nvPr/>
        </p:nvPicPr>
        <p:blipFill>
          <a:blip r:embed="rId5"/>
          <a:stretch>
            <a:fillRect/>
          </a:stretch>
        </p:blipFill>
        <p:spPr>
          <a:xfrm>
            <a:off x="1357290" y="3857628"/>
            <a:ext cx="6143668" cy="2672075"/>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1682"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Είδη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2" name="11 - Θέση περιεχομένου"/>
          <p:cNvSpPr>
            <a:spLocks noGrp="1"/>
          </p:cNvSpPr>
          <p:nvPr>
            <p:ph idx="1"/>
          </p:nvPr>
        </p:nvSpPr>
        <p:spPr>
          <a:xfrm>
            <a:off x="285720" y="1500174"/>
            <a:ext cx="8686800" cy="5018110"/>
          </a:xfrm>
        </p:spPr>
        <p:txBody>
          <a:bodyPr anchor="t">
            <a:noAutofit/>
          </a:bodyPr>
          <a:lstStyle/>
          <a:p>
            <a:pPr>
              <a:buClr>
                <a:srgbClr val="002060"/>
              </a:buClr>
              <a:buFont typeface="Wingdings" pitchFamily="2" charset="2"/>
              <a:buChar char="Ø"/>
            </a:pPr>
            <a:r>
              <a:rPr lang="el-GR" b="1" dirty="0" smtClean="0">
                <a:solidFill>
                  <a:srgbClr val="C00000"/>
                </a:solidFill>
              </a:rPr>
              <a:t>ΣΤΕΡΕΟΦΩΝΙΚΑ</a:t>
            </a:r>
          </a:p>
          <a:p>
            <a:pPr marL="0" indent="0" algn="just" defTabSz="504000">
              <a:lnSpc>
                <a:spcPct val="150000"/>
              </a:lnSpc>
              <a:spcBef>
                <a:spcPts val="0"/>
              </a:spcBef>
              <a:buClr>
                <a:srgbClr val="002060"/>
              </a:buClr>
              <a:buNone/>
            </a:pPr>
            <a:r>
              <a:rPr lang="el-GR" sz="1800" b="1" dirty="0" smtClean="0">
                <a:solidFill>
                  <a:schemeClr val="tx1"/>
                </a:solidFill>
                <a:effectLst>
                  <a:outerShdw blurRad="38100" dist="38100" dir="2700000" algn="tl">
                    <a:srgbClr val="000000">
                      <a:alpha val="43137"/>
                    </a:srgbClr>
                  </a:outerShdw>
                </a:effectLst>
              </a:rPr>
              <a:t>2 </a:t>
            </a:r>
            <a:r>
              <a:rPr lang="el-GR" sz="1800" b="1" baseline="30000" dirty="0" err="1" smtClean="0">
                <a:solidFill>
                  <a:schemeClr val="tx1"/>
                </a:solidFill>
                <a:effectLst>
                  <a:outerShdw blurRad="38100" dist="38100" dir="2700000" algn="tl">
                    <a:srgbClr val="000000">
                      <a:alpha val="43137"/>
                    </a:srgbClr>
                  </a:outerShdw>
                </a:effectLst>
              </a:rPr>
              <a:t>ος</a:t>
            </a:r>
            <a:r>
              <a:rPr lang="el-GR" sz="1800" b="1" dirty="0" smtClean="0">
                <a:solidFill>
                  <a:schemeClr val="tx1"/>
                </a:solidFill>
                <a:effectLst>
                  <a:outerShdw blurRad="38100" dist="38100" dir="2700000" algn="tl">
                    <a:srgbClr val="000000">
                      <a:alpha val="43137"/>
                    </a:srgbClr>
                  </a:outerShdw>
                </a:effectLst>
              </a:rPr>
              <a:t> :  </a:t>
            </a:r>
            <a:r>
              <a:rPr lang="el-GR" sz="1800" dirty="0" smtClean="0">
                <a:solidFill>
                  <a:schemeClr val="tx1"/>
                </a:solidFill>
              </a:rPr>
              <a:t>με τη χρήση ενός συστήματος που αποτελείται από δύο κάψες  - η μια κάτω από 	την 	άλλη με τις μεμβράνες τους (διαφράγματα) να σχηματίζουν γωνία 90</a:t>
            </a:r>
            <a:r>
              <a:rPr lang="el-GR" sz="1800" baseline="30000" dirty="0" smtClean="0">
                <a:solidFill>
                  <a:schemeClr val="tx1"/>
                </a:solidFill>
              </a:rPr>
              <a:t>ο</a:t>
            </a:r>
            <a:r>
              <a:rPr lang="el-GR" sz="1800" dirty="0" smtClean="0">
                <a:solidFill>
                  <a:schemeClr val="tx1"/>
                </a:solidFill>
              </a:rPr>
              <a:t>. Αυτό 	σημαίνει ότι και τα πολικά τους διαγράμματα θα έχουν 90</a:t>
            </a:r>
            <a:r>
              <a:rPr lang="el-GR" sz="1800" baseline="30000" dirty="0" smtClean="0">
                <a:solidFill>
                  <a:schemeClr val="tx1"/>
                </a:solidFill>
              </a:rPr>
              <a:t>ο</a:t>
            </a:r>
            <a:r>
              <a:rPr lang="el-GR" sz="1800" dirty="0" smtClean="0">
                <a:solidFill>
                  <a:schemeClr val="tx1"/>
                </a:solidFill>
              </a:rPr>
              <a:t> διαφορά.</a:t>
            </a:r>
            <a:endParaRPr lang="el-GR" sz="1800" b="1"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marL="0" indent="0" algn="just">
              <a:lnSpc>
                <a:spcPct val="150000"/>
              </a:lnSpc>
              <a:spcBef>
                <a:spcPts val="0"/>
              </a:spcBef>
              <a:buClr>
                <a:srgbClr val="002060"/>
              </a:buClr>
              <a:buNone/>
            </a:pPr>
            <a:endParaRPr lang="el-GR" sz="1800" b="1" spc="300" dirty="0" smtClean="0">
              <a:solidFill>
                <a:schemeClr val="tx1"/>
              </a:solidFill>
              <a:effectLst>
                <a:outerShdw blurRad="38100" dist="38100" dir="2700000" algn="tl">
                  <a:srgbClr val="000000">
                    <a:alpha val="43137"/>
                  </a:srgbClr>
                </a:outerShdw>
              </a:effectLst>
            </a:endParaRPr>
          </a:p>
          <a:p>
            <a:pPr algn="just">
              <a:buClr>
                <a:srgbClr val="002060"/>
              </a:buClr>
              <a:buNone/>
            </a:pPr>
            <a:endParaRPr lang="el-GR" sz="1800" spc="100" dirty="0" smtClean="0">
              <a:solidFill>
                <a:schemeClr val="tx1"/>
              </a:solidFill>
            </a:endParaRPr>
          </a:p>
        </p:txBody>
      </p:sp>
      <p:pic>
        <p:nvPicPr>
          <p:cNvPr id="6" name="5 - Εικόνα" descr="steroe mic 2.jpg"/>
          <p:cNvPicPr>
            <a:picLocks noChangeAspect="1"/>
          </p:cNvPicPr>
          <p:nvPr/>
        </p:nvPicPr>
        <p:blipFill>
          <a:blip r:embed="rId5"/>
          <a:stretch>
            <a:fillRect/>
          </a:stretch>
        </p:blipFill>
        <p:spPr>
          <a:xfrm>
            <a:off x="571472" y="3429000"/>
            <a:ext cx="7728984" cy="2143140"/>
          </a:xfrm>
          <a:prstGeom prst="rect">
            <a:avLst/>
          </a:prstGeom>
        </p:spPr>
      </p:pic>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2706"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Τεχνικοί</a:t>
            </a:r>
            <a:r>
              <a:rPr kumimoji="0" lang="el-GR" sz="3200" b="0" i="0" u="none" strike="noStrike" kern="1200" cap="none" spc="0" normalizeH="0" noProof="0" dirty="0" smtClean="0">
                <a:ln>
                  <a:noFill/>
                </a:ln>
                <a:solidFill>
                  <a:srgbClr val="00B050"/>
                </a:solidFill>
                <a:effectLst/>
                <a:uLnTx/>
                <a:uFillTx/>
                <a:latin typeface="+mj-lt"/>
                <a:ea typeface="+mj-ea"/>
                <a:cs typeface="+mj-cs"/>
              </a:rPr>
              <a:t> όροι ηχοληψίας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Ήχος </a:t>
            </a:r>
            <a:r>
              <a:rPr lang="en-US" sz="2000" b="1" dirty="0" smtClean="0">
                <a:solidFill>
                  <a:srgbClr val="FF0000"/>
                </a:solidFill>
                <a:effectLst>
                  <a:outerShdw blurRad="38100" dist="38100" dir="2700000" algn="tl">
                    <a:srgbClr val="000000">
                      <a:alpha val="43137"/>
                    </a:srgbClr>
                  </a:outerShdw>
                </a:effectLst>
              </a:rPr>
              <a:t>(Audio)</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το ηχητικό μέρος της τηλεοπτικής παραγωγής.</a:t>
            </a:r>
          </a:p>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Ισοσταθμισμένο μικρόφωνο (</a:t>
            </a:r>
            <a:r>
              <a:rPr lang="en-US" sz="2000" b="1" dirty="0" smtClean="0">
                <a:solidFill>
                  <a:srgbClr val="FF0000"/>
                </a:solidFill>
                <a:effectLst>
                  <a:outerShdw blurRad="38100" dist="38100" dir="2700000" algn="tl">
                    <a:srgbClr val="000000">
                      <a:alpha val="43137"/>
                    </a:srgbClr>
                  </a:outerShdw>
                </a:effectLst>
              </a:rPr>
              <a:t>Balanced </a:t>
            </a:r>
            <a:r>
              <a:rPr lang="en-US" sz="2000" b="1" dirty="0" err="1" smtClean="0">
                <a:solidFill>
                  <a:srgbClr val="FF0000"/>
                </a:solidFill>
                <a:effectLst>
                  <a:outerShdw blurRad="38100" dist="38100" dir="2700000" algn="tl">
                    <a:srgbClr val="000000">
                      <a:alpha val="43137"/>
                    </a:srgbClr>
                  </a:outerShdw>
                </a:effectLst>
              </a:rPr>
              <a:t>Mic</a:t>
            </a:r>
            <a:r>
              <a:rPr lang="en-US" sz="2000" b="1" dirty="0" smtClean="0">
                <a:solidFill>
                  <a:srgbClr val="FF0000"/>
                </a:solidFill>
                <a:effectLst>
                  <a:outerShdw blurRad="38100" dist="38100" dir="2700000" algn="tl">
                    <a:srgbClr val="000000">
                      <a:alpha val="43137"/>
                    </a:srgbClr>
                  </a:outerShdw>
                </a:effectLst>
              </a:rPr>
              <a:t>)</a:t>
            </a:r>
            <a:r>
              <a:rPr lang="el-GR" sz="2000" b="1" dirty="0" smtClean="0">
                <a:solidFill>
                  <a:srgbClr val="FF0000"/>
                </a:solidFill>
                <a:effectLst>
                  <a:outerShdw blurRad="38100" dist="38100" dir="2700000" algn="tl">
                    <a:srgbClr val="000000">
                      <a:alpha val="43137"/>
                    </a:srgbClr>
                  </a:outerShdw>
                </a:effectLst>
              </a:rPr>
              <a:t>:</a:t>
            </a:r>
            <a:r>
              <a:rPr lang="el-GR" sz="1800" b="1" dirty="0" smtClean="0">
                <a:solidFill>
                  <a:schemeClr val="tx1"/>
                </a:solidFill>
                <a:effectLst>
                  <a:outerShdw blurRad="38100" dist="38100" dir="2700000" algn="tl">
                    <a:srgbClr val="000000">
                      <a:alpha val="43137"/>
                    </a:srgbClr>
                  </a:outerShdw>
                </a:effectLst>
              </a:rPr>
              <a:t> </a:t>
            </a:r>
            <a:r>
              <a:rPr lang="el-GR" sz="1800" dirty="0" smtClean="0">
                <a:solidFill>
                  <a:schemeClr val="tx1"/>
                </a:solidFill>
              </a:rPr>
              <a:t>είναι επαγγελματικά μικρόφωνα. Έχουν τρεις αγωγούς στην έξοδο ( οι δύο μεταφέρουν το σήμα και ο τρίτος αποτελεί τη γείωση). Είναι ευαίσθητα  στον βόμβο και στα ηλεκτρονικά παράσιτα.</a:t>
            </a:r>
          </a:p>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Δίδυμα μικρόφωνα (</a:t>
            </a:r>
            <a:r>
              <a:rPr lang="en-US" sz="2000" b="1" dirty="0" smtClean="0">
                <a:solidFill>
                  <a:srgbClr val="FF0000"/>
                </a:solidFill>
                <a:effectLst>
                  <a:outerShdw blurRad="38100" dist="38100" dir="2700000" algn="tl">
                    <a:srgbClr val="000000">
                      <a:alpha val="43137"/>
                    </a:srgbClr>
                  </a:outerShdw>
                </a:effectLst>
              </a:rPr>
              <a:t>Dual Redundancy)</a:t>
            </a:r>
            <a:r>
              <a:rPr lang="el-GR" sz="2000" b="1" dirty="0" smtClean="0">
                <a:solidFill>
                  <a:srgbClr val="FF0000"/>
                </a:solidFill>
                <a:effectLst>
                  <a:outerShdw blurRad="38100" dist="38100" dir="2700000" algn="tl">
                    <a:srgbClr val="000000">
                      <a:alpha val="43137"/>
                    </a:srgbClr>
                  </a:outerShdw>
                </a:effectLst>
              </a:rPr>
              <a:t>:</a:t>
            </a:r>
            <a:r>
              <a:rPr lang="el-GR" sz="1800" b="1" dirty="0" smtClean="0">
                <a:solidFill>
                  <a:schemeClr val="tx1"/>
                </a:solidFill>
                <a:effectLst>
                  <a:outerShdw blurRad="38100" dist="38100" dir="2700000" algn="tl">
                    <a:srgbClr val="000000">
                      <a:alpha val="43137"/>
                    </a:srgbClr>
                  </a:outerShdw>
                </a:effectLst>
              </a:rPr>
              <a:t> </a:t>
            </a:r>
            <a:r>
              <a:rPr lang="el-GR" sz="1800" dirty="0" smtClean="0">
                <a:solidFill>
                  <a:schemeClr val="tx1"/>
                </a:solidFill>
              </a:rPr>
              <a:t>είναι δύο μικρόφωνα, όπου το ένα είναι ενεργό, αλλά στην περίπτωση που παρουσιαστεί κάποια βλάβη στο πρώτο ενεργοποιείται το δεύτερο αυτόματα</a:t>
            </a:r>
          </a:p>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Επίπεδη απόκριση (</a:t>
            </a:r>
            <a:r>
              <a:rPr lang="en-US" sz="2000" b="1" dirty="0" smtClean="0">
                <a:solidFill>
                  <a:srgbClr val="FF0000"/>
                </a:solidFill>
                <a:effectLst>
                  <a:outerShdw blurRad="38100" dist="38100" dir="2700000" algn="tl">
                    <a:srgbClr val="000000">
                      <a:alpha val="43137"/>
                    </a:srgbClr>
                  </a:outerShdw>
                </a:effectLst>
              </a:rPr>
              <a:t>Flat Response)</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η ικανότητα που έχουν τα μικρόφωνα να ανταποκρίνονται το ίδιο σε όλο το εύρος του φάσματος των ακουστικών συχνοτήτων.</a:t>
            </a:r>
          </a:p>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Απόκριση στις συχνότητες (</a:t>
            </a:r>
            <a:r>
              <a:rPr lang="en-US" sz="2000" b="1" dirty="0" smtClean="0">
                <a:solidFill>
                  <a:srgbClr val="FF0000"/>
                </a:solidFill>
                <a:effectLst>
                  <a:outerShdw blurRad="38100" dist="38100" dir="2700000" algn="tl">
                    <a:srgbClr val="000000">
                      <a:alpha val="43137"/>
                    </a:srgbClr>
                  </a:outerShdw>
                </a:effectLst>
              </a:rPr>
              <a:t>Frequency  Response)</a:t>
            </a:r>
            <a:r>
              <a:rPr lang="el-GR" sz="2000" b="1" dirty="0" smtClean="0">
                <a:solidFill>
                  <a:srgbClr val="FF0000"/>
                </a:solidFill>
                <a:effectLst>
                  <a:outerShdw blurRad="38100" dist="38100" dir="2700000" algn="tl">
                    <a:srgbClr val="000000">
                      <a:alpha val="43137"/>
                    </a:srgbClr>
                  </a:outerShdw>
                </a:effectLst>
              </a:rPr>
              <a:t>:</a:t>
            </a:r>
            <a:r>
              <a:rPr lang="el-GR" sz="1800" dirty="0" smtClean="0">
                <a:solidFill>
                  <a:schemeClr val="tx1"/>
                </a:solidFill>
              </a:rPr>
              <a:t> είναι το μέτρο της περιοχής συχνοτήτων, που μπορεί να ανταποκριθεί ένα μικρόφωνο</a:t>
            </a:r>
          </a:p>
          <a:p>
            <a:pPr marL="514350" indent="-514350" algn="just">
              <a:buFont typeface="+mj-lt"/>
              <a:buAutoNum type="arabicPeriod"/>
            </a:pPr>
            <a:r>
              <a:rPr lang="el-GR" sz="2000" b="1" dirty="0" smtClean="0">
                <a:solidFill>
                  <a:srgbClr val="FF0000"/>
                </a:solidFill>
                <a:effectLst>
                  <a:outerShdw blurRad="38100" dist="38100" dir="2700000" algn="tl">
                    <a:srgbClr val="000000">
                      <a:alpha val="43137"/>
                    </a:srgbClr>
                  </a:outerShdw>
                </a:effectLst>
              </a:rPr>
              <a:t>Απολαβή (</a:t>
            </a:r>
            <a:r>
              <a:rPr lang="en-US" sz="2000" b="1" dirty="0" smtClean="0">
                <a:solidFill>
                  <a:srgbClr val="FF0000"/>
                </a:solidFill>
                <a:effectLst>
                  <a:outerShdw blurRad="38100" dist="38100" dir="2700000" algn="tl">
                    <a:srgbClr val="000000">
                      <a:alpha val="43137"/>
                    </a:srgbClr>
                  </a:outerShdw>
                </a:effectLst>
              </a:rPr>
              <a:t>Gain)</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η στάθμη του σήματος για ακουστικά και οπτικά σήματα.</a:t>
            </a:r>
            <a:endParaRPr lang="el-GR" sz="2000" dirty="0">
              <a:solidFill>
                <a:srgbClr val="FF0000"/>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373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Τεχνικοί</a:t>
            </a:r>
            <a:r>
              <a:rPr kumimoji="0" lang="el-GR" sz="3200" b="0" i="0" u="none" strike="noStrike" kern="1200" cap="none" spc="0" normalizeH="0" noProof="0" dirty="0" smtClean="0">
                <a:ln>
                  <a:noFill/>
                </a:ln>
                <a:solidFill>
                  <a:srgbClr val="00B050"/>
                </a:solidFill>
                <a:effectLst/>
                <a:uLnTx/>
                <a:uFillTx/>
                <a:latin typeface="+mj-lt"/>
                <a:ea typeface="+mj-ea"/>
                <a:cs typeface="+mj-cs"/>
              </a:rPr>
              <a:t> όροι ηχοληψίας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514350" indent="-514350" algn="just">
              <a:buFont typeface="+mj-lt"/>
              <a:buAutoNum type="arabicPeriod" startAt="7"/>
            </a:pPr>
            <a:r>
              <a:rPr lang="el-GR" sz="2000" b="1" dirty="0" smtClean="0">
                <a:solidFill>
                  <a:srgbClr val="FF0000"/>
                </a:solidFill>
                <a:effectLst>
                  <a:outerShdw blurRad="38100" dist="38100" dir="2700000" algn="tl">
                    <a:srgbClr val="000000">
                      <a:alpha val="43137"/>
                    </a:srgbClr>
                  </a:outerShdw>
                </a:effectLst>
              </a:rPr>
              <a:t>Μικρόφωνο </a:t>
            </a:r>
            <a:r>
              <a:rPr lang="el-GR" sz="2000" b="1" dirty="0" err="1" smtClean="0">
                <a:solidFill>
                  <a:srgbClr val="FF0000"/>
                </a:solidFill>
                <a:effectLst>
                  <a:outerShdw blurRad="38100" dist="38100" dir="2700000" algn="tl">
                    <a:srgbClr val="000000">
                      <a:alpha val="43137"/>
                    </a:srgbClr>
                  </a:outerShdw>
                </a:effectLst>
              </a:rPr>
              <a:t>Λαβαλιερ</a:t>
            </a:r>
            <a:r>
              <a:rPr lang="el-GR"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rPr>
              <a:t>(Lavaliere </a:t>
            </a:r>
            <a:r>
              <a:rPr lang="en-US" sz="2000" b="1" dirty="0" err="1" smtClean="0">
                <a:solidFill>
                  <a:srgbClr val="FF0000"/>
                </a:solidFill>
                <a:effectLst>
                  <a:outerShdw blurRad="38100" dist="38100" dir="2700000" algn="tl">
                    <a:srgbClr val="000000">
                      <a:alpha val="43137"/>
                    </a:srgbClr>
                  </a:outerShdw>
                </a:effectLst>
              </a:rPr>
              <a:t>Mic</a:t>
            </a:r>
            <a:r>
              <a:rPr lang="en-US" sz="2000" b="1" dirty="0" smtClean="0">
                <a:solidFill>
                  <a:srgbClr val="FF0000"/>
                </a:solidFill>
                <a:effectLst>
                  <a:outerShdw blurRad="38100" dist="38100" dir="2700000" algn="tl">
                    <a:srgbClr val="000000">
                      <a:alpha val="43137"/>
                    </a:srgbClr>
                  </a:outerShdw>
                </a:effectLst>
              </a:rPr>
              <a:t>)</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τα μικρόφωνα, ψείρες, που μπορούν να στερεωθούν με πιαστράκια στο πέτο του σακακιού, στην μπλούζα, στο πουκάμισο, στη γραβάτα, ….</a:t>
            </a:r>
          </a:p>
          <a:p>
            <a:pPr marL="514350" indent="-514350" algn="just">
              <a:buFont typeface="+mj-lt"/>
              <a:buAutoNum type="arabicPeriod" startAt="7"/>
            </a:pPr>
            <a:r>
              <a:rPr lang="el-GR" sz="2000" b="1" dirty="0" smtClean="0">
                <a:solidFill>
                  <a:srgbClr val="FF0000"/>
                </a:solidFill>
                <a:effectLst>
                  <a:outerShdw blurRad="38100" dist="38100" dir="2700000" algn="tl">
                    <a:srgbClr val="000000">
                      <a:alpha val="43137"/>
                    </a:srgbClr>
                  </a:outerShdw>
                </a:effectLst>
              </a:rPr>
              <a:t>Θόρυβο (</a:t>
            </a:r>
            <a:r>
              <a:rPr lang="en-US" sz="2000" b="1" dirty="0" smtClean="0">
                <a:solidFill>
                  <a:srgbClr val="FF0000"/>
                </a:solidFill>
                <a:effectLst>
                  <a:outerShdw blurRad="38100" dist="38100" dir="2700000" algn="tl">
                    <a:srgbClr val="000000">
                      <a:alpha val="43137"/>
                    </a:srgbClr>
                  </a:outerShdw>
                </a:effectLst>
              </a:rPr>
              <a:t>Noise)</a:t>
            </a:r>
            <a:r>
              <a:rPr lang="el-GR" sz="2000" b="1" dirty="0" smtClean="0">
                <a:solidFill>
                  <a:srgbClr val="FF0000"/>
                </a:solidFill>
                <a:effectLst>
                  <a:outerShdw blurRad="38100" dist="38100" dir="2700000" algn="tl">
                    <a:srgbClr val="000000">
                      <a:alpha val="43137"/>
                    </a:srgbClr>
                  </a:outerShdw>
                </a:effectLst>
              </a:rPr>
              <a:t>:</a:t>
            </a:r>
            <a:r>
              <a:rPr lang="el-GR" sz="1800" b="1" dirty="0" smtClean="0">
                <a:solidFill>
                  <a:schemeClr val="tx1"/>
                </a:solidFill>
                <a:effectLst>
                  <a:outerShdw blurRad="38100" dist="38100" dir="2700000" algn="tl">
                    <a:srgbClr val="000000">
                      <a:alpha val="43137"/>
                    </a:srgbClr>
                  </a:outerShdw>
                </a:effectLst>
              </a:rPr>
              <a:t> </a:t>
            </a:r>
            <a:r>
              <a:rPr lang="el-GR" sz="1800" dirty="0" smtClean="0">
                <a:solidFill>
                  <a:schemeClr val="tx1"/>
                </a:solidFill>
              </a:rPr>
              <a:t>είναι ανεπιθύμητοι ήχοι, που επηρεάζουν το κανονικό σήμα. Αυτοί οι ήχοι έχουν την μορφή φυσήματος ή βόμβου.</a:t>
            </a:r>
          </a:p>
          <a:p>
            <a:pPr marL="514350" indent="-514350" algn="just">
              <a:buFont typeface="+mj-lt"/>
              <a:buAutoNum type="arabicPeriod" startAt="7"/>
            </a:pPr>
            <a:r>
              <a:rPr lang="el-GR" sz="2000" b="1" dirty="0" err="1" smtClean="0">
                <a:solidFill>
                  <a:srgbClr val="FF0000"/>
                </a:solidFill>
                <a:effectLst>
                  <a:outerShdw blurRad="38100" dist="38100" dir="2700000" algn="tl">
                    <a:srgbClr val="000000">
                      <a:alpha val="43137"/>
                    </a:srgbClr>
                  </a:outerShdw>
                </a:effectLst>
              </a:rPr>
              <a:t>Πανκατευθυντικό</a:t>
            </a:r>
            <a:r>
              <a:rPr lang="el-GR" sz="2000" b="1" dirty="0" smtClean="0">
                <a:solidFill>
                  <a:srgbClr val="FF0000"/>
                </a:solidFill>
                <a:effectLst>
                  <a:outerShdw blurRad="38100" dist="38100" dir="2700000" algn="tl">
                    <a:srgbClr val="000000">
                      <a:alpha val="43137"/>
                    </a:srgbClr>
                  </a:outerShdw>
                </a:effectLst>
              </a:rPr>
              <a:t> μικρόφωνο (</a:t>
            </a:r>
            <a:r>
              <a:rPr lang="en-US" sz="2000" b="1" dirty="0" err="1" smtClean="0">
                <a:solidFill>
                  <a:srgbClr val="FF0000"/>
                </a:solidFill>
                <a:effectLst>
                  <a:outerShdw blurRad="38100" dist="38100" dir="2700000" algn="tl">
                    <a:srgbClr val="000000">
                      <a:alpha val="43137"/>
                    </a:srgbClr>
                  </a:outerShdw>
                </a:effectLst>
              </a:rPr>
              <a:t>Omnidirectanional</a:t>
            </a:r>
            <a:r>
              <a:rPr lang="en-US" sz="2000" b="1" dirty="0" smtClean="0">
                <a:solidFill>
                  <a:srgbClr val="FF0000"/>
                </a:solidFill>
                <a:effectLst>
                  <a:outerShdw blurRad="38100" dist="38100" dir="2700000" algn="tl">
                    <a:srgbClr val="000000">
                      <a:alpha val="43137"/>
                    </a:srgbClr>
                  </a:outerShdw>
                </a:effectLst>
              </a:rPr>
              <a:t> Mic.)</a:t>
            </a:r>
            <a:r>
              <a:rPr lang="el-GR" sz="2000" b="1" dirty="0" smtClean="0">
                <a:solidFill>
                  <a:srgbClr val="FF0000"/>
                </a:solidFill>
                <a:effectLst>
                  <a:outerShdw blurRad="38100" dist="38100" dir="2700000" algn="tl">
                    <a:srgbClr val="000000">
                      <a:alpha val="43137"/>
                    </a:srgbClr>
                  </a:outerShdw>
                </a:effectLst>
              </a:rPr>
              <a:t>:</a:t>
            </a:r>
            <a:r>
              <a:rPr lang="el-GR" sz="1800" b="1" dirty="0" smtClean="0">
                <a:solidFill>
                  <a:schemeClr val="tx1"/>
                </a:solidFill>
                <a:effectLst>
                  <a:outerShdw blurRad="38100" dist="38100" dir="2700000" algn="tl">
                    <a:srgbClr val="000000">
                      <a:alpha val="43137"/>
                    </a:srgbClr>
                  </a:outerShdw>
                </a:effectLst>
              </a:rPr>
              <a:t> </a:t>
            </a:r>
            <a:r>
              <a:rPr lang="el-GR" sz="1800" dirty="0" smtClean="0">
                <a:solidFill>
                  <a:schemeClr val="tx1"/>
                </a:solidFill>
              </a:rPr>
              <a:t>είναι</a:t>
            </a:r>
            <a:r>
              <a:rPr lang="en-US" sz="1800" dirty="0" smtClean="0">
                <a:solidFill>
                  <a:schemeClr val="tx1"/>
                </a:solidFill>
              </a:rPr>
              <a:t> </a:t>
            </a:r>
            <a:r>
              <a:rPr lang="el-GR" sz="1800" dirty="0" smtClean="0">
                <a:solidFill>
                  <a:schemeClr val="tx1"/>
                </a:solidFill>
              </a:rPr>
              <a:t>μικρόφωνο που έχει τη δυνατότητα να προσλαμβάνει εξίσου ήχους από όλες τις κατευθύνσεις.</a:t>
            </a:r>
          </a:p>
          <a:p>
            <a:pPr marL="514350" indent="-514350" algn="just">
              <a:buFont typeface="+mj-lt"/>
              <a:buAutoNum type="arabicPeriod" startAt="7"/>
            </a:pPr>
            <a:r>
              <a:rPr lang="el-GR" sz="2000" b="1" dirty="0" err="1" smtClean="0">
                <a:solidFill>
                  <a:srgbClr val="FF0000"/>
                </a:solidFill>
                <a:effectLst>
                  <a:outerShdw blurRad="38100" dist="38100" dir="2700000" algn="tl">
                    <a:srgbClr val="000000">
                      <a:alpha val="43137"/>
                    </a:srgbClr>
                  </a:outerShdw>
                </a:effectLst>
              </a:rPr>
              <a:t>Κατευθυντικό</a:t>
            </a:r>
            <a:r>
              <a:rPr lang="el-GR" sz="2000" b="1" dirty="0" smtClean="0">
                <a:solidFill>
                  <a:srgbClr val="FF0000"/>
                </a:solidFill>
                <a:effectLst>
                  <a:outerShdw blurRad="38100" dist="38100" dir="2700000" algn="tl">
                    <a:srgbClr val="000000">
                      <a:alpha val="43137"/>
                    </a:srgbClr>
                  </a:outerShdw>
                </a:effectLst>
              </a:rPr>
              <a:t> μικρόφωνο (</a:t>
            </a:r>
            <a:r>
              <a:rPr lang="en-US" sz="2000" b="1" dirty="0" err="1" smtClean="0">
                <a:solidFill>
                  <a:srgbClr val="FF0000"/>
                </a:solidFill>
                <a:effectLst>
                  <a:outerShdw blurRad="38100" dist="38100" dir="2700000" algn="tl">
                    <a:srgbClr val="000000">
                      <a:alpha val="43137"/>
                    </a:srgbClr>
                  </a:outerShdw>
                </a:effectLst>
              </a:rPr>
              <a:t>Unidirectanional</a:t>
            </a:r>
            <a:r>
              <a:rPr lang="en-US" sz="2000" b="1" dirty="0" smtClean="0">
                <a:solidFill>
                  <a:srgbClr val="FF0000"/>
                </a:solidFill>
                <a:effectLst>
                  <a:outerShdw blurRad="38100" dist="38100" dir="2700000" algn="tl">
                    <a:srgbClr val="000000">
                      <a:alpha val="43137"/>
                    </a:srgbClr>
                  </a:outerShdw>
                </a:effectLst>
              </a:rPr>
              <a:t> Mic.) </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a:t>
            </a:r>
            <a:r>
              <a:rPr lang="en-US" sz="1800" dirty="0" smtClean="0">
                <a:solidFill>
                  <a:schemeClr val="tx1"/>
                </a:solidFill>
              </a:rPr>
              <a:t> </a:t>
            </a:r>
            <a:r>
              <a:rPr lang="el-GR" sz="1800" dirty="0" smtClean="0">
                <a:solidFill>
                  <a:schemeClr val="tx1"/>
                </a:solidFill>
              </a:rPr>
              <a:t>μικρόφωνο που έχει τη δυνατότητα να προσλαμβάνει ήχους από μια συγκεκριμένη κατεύθυνση και όχι από πίσω ή από τα πλάγια.</a:t>
            </a:r>
          </a:p>
          <a:p>
            <a:pPr marL="514350" indent="-514350" algn="just">
              <a:buFont typeface="+mj-lt"/>
              <a:buAutoNum type="arabicPeriod" startAt="7"/>
            </a:pPr>
            <a:r>
              <a:rPr lang="el-GR" sz="2000" b="1" dirty="0" smtClean="0">
                <a:solidFill>
                  <a:srgbClr val="FF0000"/>
                </a:solidFill>
                <a:effectLst>
                  <a:outerShdw blurRad="38100" dist="38100" dir="2700000" algn="tl">
                    <a:srgbClr val="000000">
                      <a:alpha val="43137"/>
                    </a:srgbClr>
                  </a:outerShdw>
                </a:effectLst>
              </a:rPr>
              <a:t>Διάγραμμα λήψης (</a:t>
            </a:r>
            <a:r>
              <a:rPr lang="en-US" sz="2000" b="1" dirty="0" smtClean="0">
                <a:solidFill>
                  <a:srgbClr val="FF0000"/>
                </a:solidFill>
                <a:effectLst>
                  <a:outerShdw blurRad="38100" dist="38100" dir="2700000" algn="tl">
                    <a:srgbClr val="000000">
                      <a:alpha val="43137"/>
                    </a:srgbClr>
                  </a:outerShdw>
                </a:effectLst>
              </a:rPr>
              <a:t>Pickup Pattern)</a:t>
            </a:r>
            <a:r>
              <a:rPr lang="el-GR" sz="2000" b="1" dirty="0" smtClean="0">
                <a:solidFill>
                  <a:srgbClr val="FF0000"/>
                </a:solidFill>
                <a:effectLst>
                  <a:outerShdw blurRad="38100" dist="38100" dir="2700000" algn="tl">
                    <a:srgbClr val="000000">
                      <a:alpha val="43137"/>
                    </a:srgbClr>
                  </a:outerShdw>
                </a:effectLst>
              </a:rPr>
              <a:t>:</a:t>
            </a:r>
            <a:r>
              <a:rPr lang="el-GR" sz="1800" dirty="0" smtClean="0">
                <a:solidFill>
                  <a:schemeClr val="tx1"/>
                </a:solidFill>
              </a:rPr>
              <a:t> είναι η περιοχή γύρω από το μικρόφωνο που λαμβάνει ήχους.</a:t>
            </a:r>
          </a:p>
          <a:p>
            <a:pPr marL="514350" indent="-514350" algn="just">
              <a:buFont typeface="+mj-lt"/>
              <a:buAutoNum type="arabicPeriod" startAt="7"/>
            </a:pPr>
            <a:r>
              <a:rPr lang="el-GR" sz="2000" b="1" dirty="0" smtClean="0">
                <a:solidFill>
                  <a:srgbClr val="FF0000"/>
                </a:solidFill>
                <a:effectLst>
                  <a:outerShdw blurRad="38100" dist="38100" dir="2700000" algn="tl">
                    <a:srgbClr val="000000">
                      <a:alpha val="43137"/>
                    </a:srgbClr>
                  </a:outerShdw>
                </a:effectLst>
              </a:rPr>
              <a:t>Πολικό διάγραμμα (</a:t>
            </a:r>
            <a:r>
              <a:rPr lang="en-US" sz="2000" b="1" dirty="0" smtClean="0">
                <a:solidFill>
                  <a:srgbClr val="FF0000"/>
                </a:solidFill>
                <a:effectLst>
                  <a:outerShdw blurRad="38100" dist="38100" dir="2700000" algn="tl">
                    <a:srgbClr val="000000">
                      <a:alpha val="43137"/>
                    </a:srgbClr>
                  </a:outerShdw>
                </a:effectLst>
              </a:rPr>
              <a:t>Polar Pattern)</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η δισδιάστατη αναπαράσταση του διαγράμματος λήψης ενός μικροφώνου.</a:t>
            </a:r>
            <a:endParaRPr lang="el-GR" sz="2000" dirty="0">
              <a:solidFill>
                <a:srgbClr val="FF0000"/>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4754"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Τεχνικοί</a:t>
            </a:r>
            <a:r>
              <a:rPr kumimoji="0" lang="el-GR" sz="3200" b="0" i="0" u="none" strike="noStrike" kern="1200" cap="none" spc="0" normalizeH="0" noProof="0" dirty="0" smtClean="0">
                <a:ln>
                  <a:noFill/>
                </a:ln>
                <a:solidFill>
                  <a:srgbClr val="00B050"/>
                </a:solidFill>
                <a:effectLst/>
                <a:uLnTx/>
                <a:uFillTx/>
                <a:latin typeface="+mj-lt"/>
                <a:ea typeface="+mj-ea"/>
                <a:cs typeface="+mj-cs"/>
              </a:rPr>
              <a:t> όροι ηχοληψίας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514350" indent="-514350" algn="just">
              <a:buFont typeface="+mj-lt"/>
              <a:buAutoNum type="arabicPeriod" startAt="13"/>
            </a:pPr>
            <a:r>
              <a:rPr lang="el-GR" sz="2000" b="1" dirty="0" smtClean="0">
                <a:solidFill>
                  <a:srgbClr val="FF0000"/>
                </a:solidFill>
                <a:effectLst>
                  <a:outerShdw blurRad="38100" dist="38100" dir="2700000" algn="tl">
                    <a:srgbClr val="000000">
                      <a:alpha val="43137"/>
                    </a:srgbClr>
                  </a:outerShdw>
                </a:effectLst>
              </a:rPr>
              <a:t>Μη ισοσταθμισμένο μικρόφωνο </a:t>
            </a:r>
            <a:r>
              <a:rPr lang="en-US" sz="2000" b="1" dirty="0" smtClean="0">
                <a:solidFill>
                  <a:srgbClr val="FF0000"/>
                </a:solidFill>
                <a:effectLst>
                  <a:outerShdw blurRad="38100" dist="38100" dir="2700000" algn="tl">
                    <a:srgbClr val="000000">
                      <a:alpha val="43137"/>
                    </a:srgbClr>
                  </a:outerShdw>
                </a:effectLst>
              </a:rPr>
              <a:t>(Unbalanced </a:t>
            </a:r>
            <a:r>
              <a:rPr lang="en-US" sz="2000" b="1" dirty="0" err="1" smtClean="0">
                <a:solidFill>
                  <a:srgbClr val="FF0000"/>
                </a:solidFill>
                <a:effectLst>
                  <a:outerShdw blurRad="38100" dist="38100" dir="2700000" algn="tl">
                    <a:srgbClr val="000000">
                      <a:alpha val="43137"/>
                    </a:srgbClr>
                  </a:outerShdw>
                </a:effectLst>
              </a:rPr>
              <a:t>Mic</a:t>
            </a:r>
            <a:r>
              <a:rPr lang="en-US" sz="2000" b="1" dirty="0" smtClean="0">
                <a:solidFill>
                  <a:srgbClr val="FF0000"/>
                </a:solidFill>
                <a:effectLst>
                  <a:outerShdw blurRad="38100" dist="38100" dir="2700000" algn="tl">
                    <a:srgbClr val="000000">
                      <a:alpha val="43137"/>
                    </a:srgbClr>
                  </a:outerShdw>
                </a:effectLst>
              </a:rPr>
              <a:t>)</a:t>
            </a:r>
            <a:r>
              <a:rPr lang="el-GR" sz="2000" b="1" dirty="0" smtClean="0">
                <a:solidFill>
                  <a:srgbClr val="FF0000"/>
                </a:solidFill>
                <a:effectLst>
                  <a:outerShdw blurRad="38100" dist="38100" dir="2700000" algn="tl">
                    <a:srgbClr val="000000">
                      <a:alpha val="43137"/>
                    </a:srgbClr>
                  </a:outerShdw>
                </a:effectLst>
              </a:rPr>
              <a:t>: </a:t>
            </a:r>
            <a:r>
              <a:rPr lang="el-GR" sz="1800" dirty="0" smtClean="0">
                <a:solidFill>
                  <a:schemeClr val="tx1"/>
                </a:solidFill>
              </a:rPr>
              <a:t>Είναι ερασιτεχνικό μικρόφωνο με δύο αγωγούς . Ο ένας μεταφέρει το σήμα και ο άλλος συνδέεται με τη γείωση. Επηρεάζεται από θορύβους και άλλες ηλεκτρικές παρεμβολές.</a:t>
            </a:r>
          </a:p>
          <a:p>
            <a:pPr marL="514350" indent="-514350" algn="just">
              <a:buFont typeface="+mj-lt"/>
              <a:buAutoNum type="arabicPeriod" startAt="13"/>
            </a:pPr>
            <a:r>
              <a:rPr lang="el-GR" sz="2000" b="1" dirty="0" smtClean="0">
                <a:solidFill>
                  <a:srgbClr val="FF0000"/>
                </a:solidFill>
                <a:effectLst>
                  <a:outerShdw blurRad="38100" dist="38100" dir="2700000" algn="tl">
                    <a:srgbClr val="000000">
                      <a:alpha val="43137"/>
                    </a:srgbClr>
                  </a:outerShdw>
                </a:effectLst>
              </a:rPr>
              <a:t>Ασύρματο μικρόφωνο (</a:t>
            </a:r>
            <a:r>
              <a:rPr lang="en-US" sz="2000" b="1" dirty="0" smtClean="0">
                <a:solidFill>
                  <a:srgbClr val="FF0000"/>
                </a:solidFill>
                <a:effectLst>
                  <a:outerShdw blurRad="38100" dist="38100" dir="2700000" algn="tl">
                    <a:srgbClr val="000000">
                      <a:alpha val="43137"/>
                    </a:srgbClr>
                  </a:outerShdw>
                </a:effectLst>
              </a:rPr>
              <a:t>Wireless Mic.)</a:t>
            </a:r>
            <a:r>
              <a:rPr lang="el-GR" sz="2000" b="1" dirty="0" smtClean="0">
                <a:solidFill>
                  <a:srgbClr val="FF0000"/>
                </a:solidFill>
                <a:effectLst>
                  <a:outerShdw blurRad="38100" dist="38100" dir="2700000" algn="tl">
                    <a:srgbClr val="000000">
                      <a:alpha val="43137"/>
                    </a:srgbClr>
                  </a:outerShdw>
                </a:effectLst>
              </a:rPr>
              <a:t>:</a:t>
            </a:r>
            <a:r>
              <a:rPr lang="el-GR" sz="1800" b="1" dirty="0" smtClean="0">
                <a:solidFill>
                  <a:schemeClr val="tx1"/>
                </a:solidFill>
                <a:effectLst>
                  <a:outerShdw blurRad="38100" dist="38100" dir="2700000" algn="tl">
                    <a:srgbClr val="000000">
                      <a:alpha val="43137"/>
                    </a:srgbClr>
                  </a:outerShdw>
                </a:effectLst>
              </a:rPr>
              <a:t> </a:t>
            </a:r>
            <a:r>
              <a:rPr lang="el-GR" sz="1800" dirty="0" smtClean="0">
                <a:solidFill>
                  <a:schemeClr val="tx1"/>
                </a:solidFill>
              </a:rPr>
              <a:t>είναι το μικρόφωνο που συλλέγει ήχους, αλλά δεν τους μεταφέρει ενσύρματα και διαθέτει βαθμίδα διαμόρφωσης και εκπομπής των ήχων. Απαραίτητη διάταξη είναι η βαθμίδα λήψης, όπου το σήμα </a:t>
            </a:r>
            <a:r>
              <a:rPr lang="el-GR" sz="1800" dirty="0" err="1" smtClean="0">
                <a:solidFill>
                  <a:schemeClr val="tx1"/>
                </a:solidFill>
              </a:rPr>
              <a:t>αποδιαμορφώνεται</a:t>
            </a:r>
            <a:r>
              <a:rPr lang="el-GR" sz="1800" dirty="0" smtClean="0">
                <a:solidFill>
                  <a:schemeClr val="tx1"/>
                </a:solidFill>
              </a:rPr>
              <a:t>, ενισχύεται και στη συνέχεια οδηγείται στα ηχεία.</a:t>
            </a: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l"/>
            <a:r>
              <a:rPr lang="el-GR" sz="3600" dirty="0" smtClean="0">
                <a:solidFill>
                  <a:srgbClr val="C00000"/>
                </a:solidFill>
              </a:rPr>
              <a:t>1.1 Βασικές αρχές ηχοληψίας</a:t>
            </a:r>
            <a:endParaRPr lang="el-GR" sz="3600" dirty="0">
              <a:solidFill>
                <a:srgbClr val="C00000"/>
              </a:solidFill>
            </a:endParaRPr>
          </a:p>
        </p:txBody>
      </p:sp>
      <p:sp>
        <p:nvSpPr>
          <p:cNvPr id="3" name="2 - Θέση περιεχομένου"/>
          <p:cNvSpPr>
            <a:spLocks noGrp="1"/>
          </p:cNvSpPr>
          <p:nvPr>
            <p:ph idx="1"/>
          </p:nvPr>
        </p:nvSpPr>
        <p:spPr>
          <a:xfrm>
            <a:off x="214282" y="1428736"/>
            <a:ext cx="8715436" cy="4983179"/>
          </a:xfrm>
        </p:spPr>
        <p:style>
          <a:lnRef idx="1">
            <a:schemeClr val="accent2"/>
          </a:lnRef>
          <a:fillRef idx="2">
            <a:schemeClr val="accent2"/>
          </a:fillRef>
          <a:effectRef idx="1">
            <a:schemeClr val="accent2"/>
          </a:effectRef>
          <a:fontRef idx="minor">
            <a:schemeClr val="dk1"/>
          </a:fontRef>
        </p:style>
        <p:txBody>
          <a:bodyPr>
            <a:normAutofit/>
          </a:bodyPr>
          <a:lstStyle/>
          <a:p>
            <a:r>
              <a:rPr lang="el-GR" sz="2800" dirty="0" smtClean="0"/>
              <a:t>Ο ήχος προσδιορίζεται σαν:</a:t>
            </a:r>
          </a:p>
          <a:p>
            <a:pPr algn="just">
              <a:buNone/>
            </a:pPr>
            <a:r>
              <a:rPr lang="el-GR" sz="2400" dirty="0" smtClean="0"/>
              <a:t>(α) τη μεταβολή της πίεσης ή της ταχύτητας των σωματιδίων ενός ελαστικού μέσου, μέσα από το οποίο διαδίδεται το κύμα</a:t>
            </a:r>
            <a:endParaRPr lang="el-GR" sz="2800" dirty="0" smtClean="0"/>
          </a:p>
          <a:p>
            <a:pPr algn="just">
              <a:buNone/>
            </a:pPr>
            <a:r>
              <a:rPr lang="el-GR" sz="2400" dirty="0" smtClean="0"/>
              <a:t>(β) </a:t>
            </a:r>
            <a:r>
              <a:rPr lang="el-GR" sz="2800" dirty="0" smtClean="0"/>
              <a:t>τ</a:t>
            </a:r>
            <a:r>
              <a:rPr lang="el-GR" sz="2400" dirty="0" smtClean="0"/>
              <a:t>ο αίτιο που διεγείρει το αισθητήριο ακοής  ή την αίσθηση που δημιουργείται στον εγκέφαλο , μέσω του αυτιού, από την μεταβολή του ατμοσφαιρικού αέρα.</a:t>
            </a:r>
          </a:p>
          <a:p>
            <a:pPr algn="just"/>
            <a:r>
              <a:rPr lang="el-GR" sz="2800" dirty="0" smtClean="0"/>
              <a:t>Ο ήχος παράγεται από ηχητικές πηγές π.χ.: διαπασών</a:t>
            </a:r>
          </a:p>
          <a:p>
            <a:pPr algn="just">
              <a:buNone/>
            </a:pPr>
            <a:r>
              <a:rPr lang="el-GR" sz="2800" dirty="0"/>
              <a:t>	</a:t>
            </a:r>
            <a:r>
              <a:rPr lang="el-GR" sz="2400" dirty="0" smtClean="0"/>
              <a:t>Σαν </a:t>
            </a:r>
            <a:r>
              <a:rPr lang="el-GR" sz="2400" i="1" dirty="0" smtClean="0">
                <a:solidFill>
                  <a:srgbClr val="0070C0"/>
                </a:solidFill>
              </a:rPr>
              <a:t>ηχητική πηγή </a:t>
            </a:r>
            <a:r>
              <a:rPr lang="el-GR" sz="2400" dirty="0" smtClean="0"/>
              <a:t>ορίζουμε το δονούμενο σώμα (διαπασών) που προκαλεί μια κυματική διαταραχή στο μέσο διάδοσης (αέρας)</a:t>
            </a:r>
            <a:endParaRPr lang="el-GR" sz="2800" dirty="0" smtClean="0"/>
          </a:p>
          <a:p>
            <a:pPr algn="just"/>
            <a:r>
              <a:rPr lang="el-GR" sz="2800" dirty="0" smtClean="0"/>
              <a:t>Ο ήχος διαδίδεται διαμέσου της ύλης (στερεό, υγρό ή αέριο) και όχι στο κενό</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5778"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Ταξινόμηση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514350" indent="-514350" algn="just">
              <a:buNone/>
            </a:pPr>
            <a:r>
              <a:rPr lang="el-GR" sz="1800" dirty="0" smtClean="0">
                <a:solidFill>
                  <a:schemeClr val="tx1"/>
                </a:solidFill>
              </a:rPr>
              <a:t>Διακρίνονται σε:</a:t>
            </a:r>
          </a:p>
          <a:p>
            <a:pPr marL="514350" indent="-514350" algn="just">
              <a:lnSpc>
                <a:spcPct val="120000"/>
              </a:lnSpc>
              <a:spcBef>
                <a:spcPts val="0"/>
              </a:spcBef>
              <a:buFont typeface="+mj-lt"/>
              <a:buAutoNum type="arabicPeriod"/>
            </a:pPr>
            <a:r>
              <a:rPr lang="el-GR" sz="2000" b="1" spc="300" dirty="0" smtClean="0">
                <a:solidFill>
                  <a:srgbClr val="FF0000"/>
                </a:solidFill>
                <a:effectLst>
                  <a:outerShdw blurRad="38100" dist="38100" dir="2700000" algn="tl">
                    <a:srgbClr val="000000">
                      <a:alpha val="43137"/>
                    </a:srgbClr>
                  </a:outerShdw>
                </a:effectLst>
              </a:rPr>
              <a:t>Κινητά μικρόφωνα</a:t>
            </a:r>
            <a:r>
              <a:rPr lang="el-GR" sz="2000" spc="300" dirty="0" smtClean="0">
                <a:solidFill>
                  <a:schemeClr val="tx1"/>
                </a:solidFill>
              </a:rPr>
              <a:t> </a:t>
            </a:r>
            <a:r>
              <a:rPr lang="el-GR" sz="1800" dirty="0" smtClean="0">
                <a:solidFill>
                  <a:schemeClr val="tx1"/>
                </a:solidFill>
              </a:rPr>
              <a:t>, που συλλέγει ήχους από κινητές πηγές</a:t>
            </a:r>
          </a:p>
          <a:p>
            <a:pPr marL="514350" indent="-514350" algn="just">
              <a:lnSpc>
                <a:spcPct val="120000"/>
              </a:lnSpc>
              <a:spcBef>
                <a:spcPts val="0"/>
              </a:spcBef>
              <a:buNone/>
            </a:pPr>
            <a:r>
              <a:rPr lang="el-GR" sz="1800" dirty="0" smtClean="0">
                <a:solidFill>
                  <a:schemeClr val="tx1"/>
                </a:solidFill>
              </a:rPr>
              <a:t>	Είδη των κινητών μικροφώνων: </a:t>
            </a:r>
          </a:p>
          <a:p>
            <a:pPr marL="514350" indent="-514350" algn="just">
              <a:lnSpc>
                <a:spcPct val="120000"/>
              </a:lnSpc>
              <a:spcBef>
                <a:spcPts val="0"/>
              </a:spcBef>
              <a:buNone/>
            </a:pPr>
            <a:r>
              <a:rPr lang="el-GR" sz="18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Μικρόφωνο </a:t>
            </a:r>
            <a:r>
              <a:rPr lang="el-GR" sz="1800" b="1" spc="300" dirty="0" err="1" smtClean="0">
                <a:solidFill>
                  <a:srgbClr val="FF0000"/>
                </a:solidFill>
                <a:effectLst>
                  <a:outerShdw blurRad="38100" dist="38100" dir="2700000" algn="tl">
                    <a:srgbClr val="000000">
                      <a:alpha val="43137"/>
                    </a:srgbClr>
                  </a:outerShdw>
                </a:effectLst>
              </a:rPr>
              <a:t>λαβαλιέρ</a:t>
            </a:r>
            <a:r>
              <a:rPr lang="el-GR" sz="1800" b="1" spc="300" dirty="0" smtClean="0">
                <a:solidFill>
                  <a:srgbClr val="FF0000"/>
                </a:solidFill>
                <a:effectLst>
                  <a:outerShdw blurRad="38100" dist="38100" dir="2700000" algn="tl">
                    <a:srgbClr val="000000">
                      <a:alpha val="43137"/>
                    </a:srgbClr>
                  </a:outerShdw>
                </a:effectLst>
              </a:rPr>
              <a:t> ή ψείρας</a:t>
            </a:r>
            <a:r>
              <a:rPr lang="en-US" sz="1800" dirty="0" smtClean="0">
                <a:solidFill>
                  <a:schemeClr val="tx1"/>
                </a:solidFill>
              </a:rPr>
              <a:t>,</a:t>
            </a:r>
            <a:r>
              <a:rPr lang="el-GR" sz="1800" dirty="0" smtClean="0">
                <a:solidFill>
                  <a:schemeClr val="tx1"/>
                </a:solidFill>
              </a:rPr>
              <a:t> </a:t>
            </a:r>
            <a:r>
              <a:rPr lang="el-GR" sz="1600" dirty="0" smtClean="0">
                <a:solidFill>
                  <a:schemeClr val="tx1"/>
                </a:solidFill>
              </a:rPr>
              <a:t>χρησιμοποιείται για συνεντεύξεις και ειδήσεις σε μικρά στούντιο. Τοποθετείται κοντά στο στόμα του ομιλητή. Είναι </a:t>
            </a:r>
            <a:r>
              <a:rPr lang="el-GR" sz="1600" dirty="0" err="1" smtClean="0">
                <a:solidFill>
                  <a:schemeClr val="tx1"/>
                </a:solidFill>
              </a:rPr>
              <a:t>πανκατευθυντικό</a:t>
            </a:r>
            <a:r>
              <a:rPr lang="el-GR" sz="1600" dirty="0" smtClean="0">
                <a:solidFill>
                  <a:schemeClr val="tx1"/>
                </a:solidFill>
              </a:rPr>
              <a:t> πυκνωτικό ή δυναμικό μικρόφωνο. Έχει εξαιρετική ποιότητα.</a:t>
            </a:r>
            <a:endParaRPr lang="el-GR" sz="1800" dirty="0" smtClean="0">
              <a:solidFill>
                <a:schemeClr val="tx1"/>
              </a:solidFill>
            </a:endParaRPr>
          </a:p>
          <a:p>
            <a:pPr marL="514350" indent="-514350" algn="just">
              <a:lnSpc>
                <a:spcPct val="120000"/>
              </a:lnSpc>
              <a:spcBef>
                <a:spcPts val="0"/>
              </a:spcBef>
              <a:buNone/>
            </a:pPr>
            <a:r>
              <a:rPr lang="el-GR" sz="18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Αναρτημένο μικρόφωνο (</a:t>
            </a:r>
            <a:r>
              <a:rPr lang="en-US" sz="1800" b="1" spc="300" dirty="0" smtClean="0">
                <a:solidFill>
                  <a:srgbClr val="FF0000"/>
                </a:solidFill>
                <a:effectLst>
                  <a:outerShdw blurRad="38100" dist="38100" dir="2700000" algn="tl">
                    <a:srgbClr val="000000">
                      <a:alpha val="43137"/>
                    </a:srgbClr>
                  </a:outerShdw>
                </a:effectLst>
              </a:rPr>
              <a:t>Boom), </a:t>
            </a:r>
            <a:r>
              <a:rPr lang="el-GR" sz="1600" dirty="0" smtClean="0">
                <a:solidFill>
                  <a:schemeClr val="tx1"/>
                </a:solidFill>
              </a:rPr>
              <a:t>χρησιμοποιείται για μακρινή λήψη σε τηλεοπτικές παραγωγές, όπου η παρουσία του μικροφώνου, ακόμα και ως σκιά απαγορεύεται. Τοποθετείται σε κοντάρι και ο ηχολήπτης το περιφέρει γύρω από τον ομιλητή. Είναι </a:t>
            </a:r>
            <a:r>
              <a:rPr lang="el-GR" sz="1600" dirty="0" err="1" smtClean="0">
                <a:solidFill>
                  <a:schemeClr val="tx1"/>
                </a:solidFill>
              </a:rPr>
              <a:t>κατευθυντικό</a:t>
            </a:r>
            <a:r>
              <a:rPr lang="el-GR" sz="1600" dirty="0" smtClean="0">
                <a:solidFill>
                  <a:schemeClr val="tx1"/>
                </a:solidFill>
              </a:rPr>
              <a:t>.</a:t>
            </a:r>
            <a:endParaRPr lang="en-US" sz="1800" dirty="0" smtClean="0">
              <a:solidFill>
                <a:schemeClr val="tx1"/>
              </a:solidFill>
            </a:endParaRPr>
          </a:p>
          <a:p>
            <a:pPr marL="514350" indent="-514350" algn="just">
              <a:lnSpc>
                <a:spcPct val="120000"/>
              </a:lnSpc>
              <a:spcBef>
                <a:spcPts val="0"/>
              </a:spcBef>
              <a:buNone/>
            </a:pPr>
            <a:r>
              <a:rPr lang="en-US" sz="18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Μικρόφωνο ραδιοσυχνότητας (</a:t>
            </a:r>
            <a:r>
              <a:rPr lang="en-US" sz="1800" b="1" spc="300" dirty="0" smtClean="0">
                <a:solidFill>
                  <a:srgbClr val="FF0000"/>
                </a:solidFill>
                <a:effectLst>
                  <a:outerShdw blurRad="38100" dist="38100" dir="2700000" algn="tl">
                    <a:srgbClr val="000000">
                      <a:alpha val="43137"/>
                    </a:srgbClr>
                  </a:outerShdw>
                </a:effectLst>
              </a:rPr>
              <a:t>Radio Frequency, R.F.)</a:t>
            </a:r>
            <a:r>
              <a:rPr lang="en-US" sz="1800" dirty="0" smtClean="0">
                <a:solidFill>
                  <a:schemeClr val="tx1"/>
                </a:solidFill>
              </a:rPr>
              <a:t>, </a:t>
            </a:r>
            <a:r>
              <a:rPr lang="el-GR" sz="1600" dirty="0" smtClean="0">
                <a:solidFill>
                  <a:schemeClr val="tx1"/>
                </a:solidFill>
              </a:rPr>
              <a:t> χρησιμοποιείται σε παραγωγές όπου οι ηχητικές πηγές είναι πολλές. Μπορεί να είναι σε μορφή ψείρας ή χειρός. Συνδέεται ασύρματα με τον πομπό και συνήθως επικολλάται στο σώμα του ομιλητή.</a:t>
            </a:r>
            <a:endParaRPr lang="el-GR" sz="18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1.2 </a:t>
            </a:r>
            <a:r>
              <a:rPr lang="el-GR" dirty="0" err="1" smtClean="0"/>
              <a:t>Μικροφωνα</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76802"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Ταξινόμηση μικροφώνων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514350" indent="-514350" algn="just">
              <a:buNone/>
            </a:pPr>
            <a:r>
              <a:rPr lang="el-GR" sz="1800" dirty="0" smtClean="0">
                <a:solidFill>
                  <a:schemeClr val="tx1"/>
                </a:solidFill>
              </a:rPr>
              <a:t>Διακρίνονται σε:</a:t>
            </a:r>
          </a:p>
          <a:p>
            <a:pPr marL="514350" indent="-514350" algn="just">
              <a:buFont typeface="+mj-lt"/>
              <a:buAutoNum type="arabicPeriod" startAt="2"/>
            </a:pPr>
            <a:r>
              <a:rPr lang="el-GR" sz="2000" b="1" spc="300" dirty="0" smtClean="0">
                <a:solidFill>
                  <a:srgbClr val="FF0000"/>
                </a:solidFill>
                <a:effectLst>
                  <a:outerShdw blurRad="38100" dist="38100" dir="2700000" algn="tl">
                    <a:srgbClr val="000000">
                      <a:alpha val="43137"/>
                    </a:srgbClr>
                  </a:outerShdw>
                </a:effectLst>
              </a:rPr>
              <a:t>Στατικά μικρόφωνα</a:t>
            </a:r>
            <a:r>
              <a:rPr lang="el-GR" sz="1800" dirty="0" smtClean="0">
                <a:solidFill>
                  <a:schemeClr val="tx1"/>
                </a:solidFill>
              </a:rPr>
              <a:t>, που συλλέγουν ήχους από στατικές πηγές.</a:t>
            </a:r>
          </a:p>
          <a:p>
            <a:pPr marL="514350" indent="-514350" algn="just">
              <a:lnSpc>
                <a:spcPct val="120000"/>
              </a:lnSpc>
              <a:spcBef>
                <a:spcPts val="0"/>
              </a:spcBef>
              <a:buNone/>
            </a:pPr>
            <a:r>
              <a:rPr lang="el-GR" sz="1800" dirty="0" smtClean="0">
                <a:solidFill>
                  <a:schemeClr val="tx1"/>
                </a:solidFill>
              </a:rPr>
              <a:t>	Ε</a:t>
            </a:r>
            <a:r>
              <a:rPr lang="el-GR" sz="2000" dirty="0" smtClean="0">
                <a:solidFill>
                  <a:schemeClr val="tx1"/>
                </a:solidFill>
              </a:rPr>
              <a:t>ίδη των στατικών μικροφώνων: </a:t>
            </a:r>
          </a:p>
          <a:p>
            <a:pPr marL="514350" indent="-514350" algn="just">
              <a:lnSpc>
                <a:spcPct val="120000"/>
              </a:lnSpc>
              <a:spcBef>
                <a:spcPts val="0"/>
              </a:spcBef>
              <a:buNone/>
            </a:pPr>
            <a:r>
              <a:rPr lang="el-GR" sz="20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Επιτραπέζια μικρόφωνα,</a:t>
            </a:r>
            <a:r>
              <a:rPr lang="el-GR" sz="2000" dirty="0" smtClean="0">
                <a:solidFill>
                  <a:schemeClr val="tx1"/>
                </a:solidFill>
              </a:rPr>
              <a:t> </a:t>
            </a:r>
            <a:r>
              <a:rPr lang="el-GR" sz="1600" dirty="0" smtClean="0">
                <a:solidFill>
                  <a:schemeClr val="tx1"/>
                </a:solidFill>
              </a:rPr>
              <a:t>είναι μικρόφωνα που τοποθετούνται σε τραπέζια ομιλίας και μπαίνουν ανά τρεις ομιλητές και ένα μικρόφωνο.</a:t>
            </a:r>
            <a:endParaRPr lang="el-GR" sz="2000" dirty="0" smtClean="0">
              <a:solidFill>
                <a:schemeClr val="tx1"/>
              </a:solidFill>
            </a:endParaRPr>
          </a:p>
          <a:p>
            <a:pPr marL="514350" indent="-514350" algn="just">
              <a:lnSpc>
                <a:spcPct val="120000"/>
              </a:lnSpc>
              <a:spcBef>
                <a:spcPts val="0"/>
              </a:spcBef>
              <a:buNone/>
            </a:pPr>
            <a:r>
              <a:rPr lang="el-GR" sz="20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Μικρόφωνα με βάση</a:t>
            </a:r>
            <a:r>
              <a:rPr lang="el-GR" sz="2000" dirty="0" smtClean="0">
                <a:solidFill>
                  <a:schemeClr val="tx1"/>
                </a:solidFill>
              </a:rPr>
              <a:t>, </a:t>
            </a:r>
            <a:r>
              <a:rPr lang="el-GR" sz="1600" dirty="0" smtClean="0">
                <a:solidFill>
                  <a:schemeClr val="tx1"/>
                </a:solidFill>
              </a:rPr>
              <a:t>για πηγές ήχων που είναι σταθερές και ακίνητες. Είναι δυναμικά ή υπερευαίσθητα πυκνωτικά.</a:t>
            </a:r>
            <a:endParaRPr lang="el-GR" sz="1800" dirty="0" smtClean="0">
              <a:solidFill>
                <a:schemeClr val="tx1"/>
              </a:solidFill>
            </a:endParaRPr>
          </a:p>
          <a:p>
            <a:pPr marL="514350" indent="-514350" algn="just">
              <a:lnSpc>
                <a:spcPct val="120000"/>
              </a:lnSpc>
              <a:spcBef>
                <a:spcPts val="0"/>
              </a:spcBef>
              <a:buNone/>
            </a:pPr>
            <a:r>
              <a:rPr lang="el-GR" sz="1800" dirty="0" smtClean="0">
                <a:solidFill>
                  <a:schemeClr val="tx1"/>
                </a:solidFill>
              </a:rPr>
              <a:t>	</a:t>
            </a:r>
            <a:r>
              <a:rPr lang="el-GR" sz="1800" b="1" spc="300" dirty="0" smtClean="0">
                <a:solidFill>
                  <a:srgbClr val="FF0000"/>
                </a:solidFill>
                <a:effectLst>
                  <a:outerShdw blurRad="38100" dist="38100" dir="2700000" algn="tl">
                    <a:srgbClr val="000000">
                      <a:alpha val="43137"/>
                    </a:srgbClr>
                  </a:outerShdw>
                </a:effectLst>
              </a:rPr>
              <a:t>Κρεμαστά </a:t>
            </a:r>
            <a:r>
              <a:rPr lang="el-GR" sz="1800" b="1" spc="300" dirty="0" err="1" smtClean="0">
                <a:solidFill>
                  <a:srgbClr val="FF0000"/>
                </a:solidFill>
                <a:effectLst>
                  <a:outerShdw blurRad="38100" dist="38100" dir="2700000" algn="tl">
                    <a:srgbClr val="000000">
                      <a:alpha val="43137"/>
                    </a:srgbClr>
                  </a:outerShdw>
                </a:effectLst>
              </a:rPr>
              <a:t>μικρόφωνα,</a:t>
            </a:r>
            <a:r>
              <a:rPr lang="el-GR" sz="1600" dirty="0" err="1" smtClean="0">
                <a:solidFill>
                  <a:schemeClr val="tx1"/>
                </a:solidFill>
              </a:rPr>
              <a:t>είναι</a:t>
            </a:r>
            <a:r>
              <a:rPr lang="el-GR" sz="1600" dirty="0" smtClean="0">
                <a:solidFill>
                  <a:schemeClr val="tx1"/>
                </a:solidFill>
              </a:rPr>
              <a:t> συνήθως ψείρες ή μεγάλης ευαισθησίας με καρδιοειδές διάγραμμα. Τοποθετούνται πάνω στο σκηνικό </a:t>
            </a:r>
            <a:r>
              <a:rPr lang="el-GR" sz="1600" smtClean="0">
                <a:solidFill>
                  <a:schemeClr val="tx1"/>
                </a:solidFill>
              </a:rPr>
              <a:t>θεατρικής παράστασης.</a:t>
            </a:r>
            <a:endParaRPr lang="el-GR" sz="1800" dirty="0" smtClean="0">
              <a:solidFill>
                <a:srgbClr val="FF0000"/>
              </a:solidFill>
            </a:endParaRPr>
          </a:p>
          <a:p>
            <a:pPr marL="514350" indent="-514350" algn="just">
              <a:lnSpc>
                <a:spcPct val="120000"/>
              </a:lnSpc>
              <a:spcBef>
                <a:spcPts val="0"/>
              </a:spcBef>
              <a:buNone/>
            </a:pPr>
            <a:r>
              <a:rPr lang="el-GR" sz="1800" b="1" spc="300" dirty="0" smtClean="0">
                <a:solidFill>
                  <a:srgbClr val="FF0000"/>
                </a:solidFill>
                <a:effectLst>
                  <a:outerShdw blurRad="38100" dist="38100" dir="2700000" algn="tl">
                    <a:srgbClr val="000000">
                      <a:alpha val="43137"/>
                    </a:srgbClr>
                  </a:outerShdw>
                </a:effectLst>
              </a:rPr>
              <a:t>	Μικρόφωνα </a:t>
            </a:r>
            <a:r>
              <a:rPr lang="en-US" sz="1800" b="1" spc="300" dirty="0" smtClean="0">
                <a:solidFill>
                  <a:srgbClr val="FF0000"/>
                </a:solidFill>
                <a:effectLst>
                  <a:outerShdw blurRad="38100" dist="38100" dir="2700000" algn="tl">
                    <a:srgbClr val="000000">
                      <a:alpha val="43137"/>
                    </a:srgbClr>
                  </a:outerShdw>
                </a:effectLst>
              </a:rPr>
              <a:t>PZM</a:t>
            </a:r>
            <a:r>
              <a:rPr lang="el-GR" sz="1800" b="1" spc="300" dirty="0" smtClean="0">
                <a:solidFill>
                  <a:srgbClr val="FF0000"/>
                </a:solidFill>
                <a:effectLst>
                  <a:outerShdw blurRad="38100" dist="38100" dir="2700000" algn="tl">
                    <a:srgbClr val="000000">
                      <a:alpha val="43137"/>
                    </a:srgbClr>
                  </a:outerShdw>
                </a:effectLst>
              </a:rPr>
              <a:t> (</a:t>
            </a:r>
            <a:r>
              <a:rPr lang="en-US" sz="1800" b="1" spc="300" dirty="0" smtClean="0">
                <a:solidFill>
                  <a:srgbClr val="FF0000"/>
                </a:solidFill>
                <a:effectLst>
                  <a:outerShdw blurRad="38100" dist="38100" dir="2700000" algn="tl">
                    <a:srgbClr val="000000">
                      <a:alpha val="43137"/>
                    </a:srgbClr>
                  </a:outerShdw>
                </a:effectLst>
              </a:rPr>
              <a:t>Pressure Zone </a:t>
            </a:r>
            <a:r>
              <a:rPr lang="en-US" sz="1800" b="1" spc="300" dirty="0" err="1" smtClean="0">
                <a:solidFill>
                  <a:srgbClr val="FF0000"/>
                </a:solidFill>
                <a:effectLst>
                  <a:outerShdw blurRad="38100" dist="38100" dir="2700000" algn="tl">
                    <a:srgbClr val="000000">
                      <a:alpha val="43137"/>
                    </a:srgbClr>
                  </a:outerShdw>
                </a:effectLst>
              </a:rPr>
              <a:t>Mic</a:t>
            </a:r>
            <a:r>
              <a:rPr lang="en-US" sz="1800" b="1" spc="300" dirty="0" smtClean="0">
                <a:solidFill>
                  <a:srgbClr val="FF0000"/>
                </a:solidFill>
                <a:effectLst>
                  <a:outerShdw blurRad="38100" dist="38100" dir="2700000" algn="tl">
                    <a:srgbClr val="000000">
                      <a:alpha val="43137"/>
                    </a:srgbClr>
                  </a:outerShdw>
                </a:effectLst>
              </a:rPr>
              <a:t>),</a:t>
            </a:r>
            <a:r>
              <a:rPr lang="en-US" sz="1600" spc="300" dirty="0" smtClean="0">
                <a:solidFill>
                  <a:schemeClr val="tx1"/>
                </a:solidFill>
              </a:rPr>
              <a:t> </a:t>
            </a:r>
            <a:r>
              <a:rPr lang="el-GR" sz="1600" dirty="0" smtClean="0">
                <a:solidFill>
                  <a:schemeClr val="tx1"/>
                </a:solidFill>
              </a:rPr>
              <a:t>είναι άριστα για ηχητική κάλυψη μεγάλων ομάδων συζητητών καθώς και του κοινού, που παρακολουθεί τη συζήτηση.</a:t>
            </a:r>
            <a:endParaRPr lang="el-GR" sz="1400" dirty="0" smtClean="0">
              <a:solidFill>
                <a:schemeClr val="tx1"/>
              </a:solidFill>
            </a:endParaRPr>
          </a:p>
        </p:txBody>
      </p:sp>
    </p:spTree>
  </p:cSld>
  <p:clrMapOvr>
    <a:masterClrMapping/>
  </p:clrMapOvr>
  <p:transition spd="slow">
    <p:sndAc>
      <p:stSnd>
        <p:snd r:embed="rId3" name="applause.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endParaRPr lang="el-GR" dirty="0"/>
          </a:p>
        </p:txBody>
      </p:sp>
      <p:sp>
        <p:nvSpPr>
          <p:cNvPr id="4" name="3 - Τίτλος"/>
          <p:cNvSpPr>
            <a:spLocks noGrp="1"/>
          </p:cNvSpPr>
          <p:nvPr>
            <p:ph type="title"/>
          </p:nvPr>
        </p:nvSpPr>
        <p:spPr>
          <a:xfrm>
            <a:off x="180475" y="2947085"/>
            <a:ext cx="8686800" cy="1624923"/>
          </a:xfrm>
        </p:spPr>
        <p:txBody>
          <a:bodyPr>
            <a:normAutofit fontScale="90000"/>
          </a:bodyPr>
          <a:lstStyle/>
          <a:p>
            <a:pPr algn="ctr"/>
            <a:r>
              <a:rPr lang="el-GR" spc="150" dirty="0" smtClean="0">
                <a:solidFill>
                  <a:srgbClr val="FF0000"/>
                </a:solidFill>
                <a:latin typeface="Monotype Corsiva" pitchFamily="66" charset="0"/>
              </a:rPr>
              <a:t>ΤΡΑΠΕΖΑ ΜΙΞΗΣ ΗΧΟΥ</a:t>
            </a:r>
            <a:br>
              <a:rPr lang="el-GR" spc="150" dirty="0" smtClean="0">
                <a:solidFill>
                  <a:srgbClr val="FF0000"/>
                </a:solidFill>
                <a:latin typeface="Monotype Corsiva" pitchFamily="66" charset="0"/>
              </a:rPr>
            </a:br>
            <a:r>
              <a:rPr lang="el-GR" spc="150" dirty="0" smtClean="0">
                <a:solidFill>
                  <a:srgbClr val="FF0000"/>
                </a:solidFill>
                <a:latin typeface="Monotype Corsiva" pitchFamily="66" charset="0"/>
              </a:rPr>
              <a:t>Ή </a:t>
            </a:r>
            <a:br>
              <a:rPr lang="el-GR" spc="150" dirty="0" smtClean="0">
                <a:solidFill>
                  <a:srgbClr val="FF0000"/>
                </a:solidFill>
                <a:latin typeface="Monotype Corsiva" pitchFamily="66" charset="0"/>
              </a:rPr>
            </a:br>
            <a:r>
              <a:rPr lang="el-GR" spc="150" dirty="0" smtClean="0">
                <a:solidFill>
                  <a:srgbClr val="FF0000"/>
                </a:solidFill>
                <a:latin typeface="Monotype Corsiva" pitchFamily="66" charset="0"/>
              </a:rPr>
              <a:t>ΚΟΝΣΟΛΑ ΕΛΕΓΧΟΥ  ΗΧΟΥ</a:t>
            </a:r>
            <a:endParaRPr lang="el-GR" spc="150"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57200" y="1428736"/>
            <a:ext cx="8229600" cy="4697427"/>
          </a:xfrm>
        </p:spPr>
        <p:txBody>
          <a:bodyPr>
            <a:normAutofit/>
          </a:bodyPr>
          <a:lstStyle/>
          <a:p>
            <a:pPr marL="0" indent="0" algn="just">
              <a:spcBef>
                <a:spcPts val="0"/>
              </a:spcBef>
            </a:pPr>
            <a:r>
              <a:rPr lang="el-GR" sz="2800" dirty="0" smtClean="0"/>
              <a:t> </a:t>
            </a:r>
            <a:r>
              <a:rPr lang="el-GR" sz="2400" dirty="0" smtClean="0"/>
              <a:t>Διακλάδωση των διαφόρων ηχητικών πηγών.</a:t>
            </a:r>
          </a:p>
          <a:p>
            <a:pPr marL="0" indent="0" algn="just">
              <a:spcBef>
                <a:spcPts val="0"/>
              </a:spcBef>
            </a:pPr>
            <a:r>
              <a:rPr lang="el-GR" sz="2400" dirty="0" smtClean="0"/>
              <a:t> Επεξεργασία των σημάτων εισόδου.</a:t>
            </a:r>
          </a:p>
          <a:p>
            <a:pPr marL="0" indent="0" algn="just">
              <a:spcBef>
                <a:spcPts val="0"/>
              </a:spcBef>
            </a:pPr>
            <a:r>
              <a:rPr lang="el-GR" sz="2400" dirty="0" smtClean="0"/>
              <a:t> Μίξη των ηχητικών σημάτων.</a:t>
            </a:r>
          </a:p>
          <a:p>
            <a:pPr marL="0" indent="0" algn="just">
              <a:spcBef>
                <a:spcPts val="0"/>
              </a:spcBef>
            </a:pPr>
            <a:r>
              <a:rPr lang="el-GR" sz="2400" dirty="0" smtClean="0"/>
              <a:t> Ποιοτικό έλεγχο των ηχητικών σημάτων.</a:t>
            </a:r>
          </a:p>
          <a:p>
            <a:pPr marL="0" indent="0" algn="just">
              <a:spcBef>
                <a:spcPts val="0"/>
              </a:spcBef>
            </a:pPr>
            <a:r>
              <a:rPr lang="el-GR" sz="2400" dirty="0" smtClean="0"/>
              <a:t> Επεξεργασία των σημάτων εξόδου.</a:t>
            </a:r>
          </a:p>
          <a:p>
            <a:pPr marL="0" indent="0" algn="just">
              <a:spcBef>
                <a:spcPts val="0"/>
              </a:spcBef>
            </a:pPr>
            <a:r>
              <a:rPr lang="el-GR" sz="2400" dirty="0" smtClean="0"/>
              <a:t> Παρακολούθηση της στάθμης των ηχητικών σημάτων.</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397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3200" dirty="0" smtClean="0">
                <a:solidFill>
                  <a:srgbClr val="00B050"/>
                </a:solidFill>
                <a:latin typeface="+mj-lt"/>
                <a:ea typeface="+mj-ea"/>
                <a:cs typeface="+mj-cs"/>
              </a:rPr>
              <a:t>Γενικές λειτουργίες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10" name="Picture 5"/>
          <p:cNvPicPr>
            <a:picLocks noChangeAspect="1" noChangeArrowheads="1"/>
          </p:cNvPicPr>
          <p:nvPr/>
        </p:nvPicPr>
        <p:blipFill>
          <a:blip r:embed="rId4"/>
          <a:srcRect/>
          <a:stretch>
            <a:fillRect/>
          </a:stretch>
        </p:blipFill>
        <p:spPr bwMode="auto">
          <a:xfrm>
            <a:off x="571472" y="3786190"/>
            <a:ext cx="8001056" cy="2718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57200" y="1428737"/>
            <a:ext cx="8229600" cy="2071702"/>
          </a:xfrm>
        </p:spPr>
        <p:txBody>
          <a:bodyPr>
            <a:normAutofit lnSpcReduction="10000"/>
          </a:bodyPr>
          <a:lstStyle/>
          <a:p>
            <a:pPr marL="0" indent="0" algn="just">
              <a:spcBef>
                <a:spcPts val="0"/>
              </a:spcBef>
              <a:buNone/>
            </a:pPr>
            <a:r>
              <a:rPr lang="el-GR" sz="2400" dirty="0" smtClean="0"/>
              <a:t>Η διακλάδωση των ηχητικών πηγών γίνεται με τη βοήθεια ενός πίνακα διακλάδωσης, του οποίου η βασική λειτουργία είναι η οδήγηση των ηχητικών πηγών (μικρόφωνα, κασετόφωνο, </a:t>
            </a:r>
            <a:r>
              <a:rPr lang="en-US" sz="2400" dirty="0" smtClean="0"/>
              <a:t>CD, TAPE, Pick Up, …)</a:t>
            </a:r>
          </a:p>
          <a:p>
            <a:pPr marL="0" indent="0" algn="just">
              <a:spcBef>
                <a:spcPts val="0"/>
              </a:spcBef>
              <a:buNone/>
            </a:pPr>
            <a:r>
              <a:rPr lang="el-GR" sz="2400" dirty="0" smtClean="0"/>
              <a:t>Γίνεται κυρίως με τη βοήθεια ή καλωδίων, όπως φαίνεται παρακάτω.</a:t>
            </a:r>
          </a:p>
          <a:p>
            <a:pPr marL="0" indent="0" algn="just">
              <a:spcBef>
                <a:spcPts val="0"/>
              </a:spcBef>
              <a:buNone/>
            </a:pPr>
            <a:endParaRPr lang="el-GR" sz="2400" dirty="0" smtClean="0"/>
          </a:p>
          <a:p>
            <a:pPr marL="0" indent="0" algn="just">
              <a:spcBef>
                <a:spcPts val="0"/>
              </a:spcBef>
              <a:buNone/>
            </a:pPr>
            <a:endParaRPr lang="el-GR" sz="2400" dirty="0" smtClean="0"/>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499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3200" dirty="0" smtClean="0">
                <a:solidFill>
                  <a:srgbClr val="00B050"/>
                </a:solidFill>
                <a:latin typeface="+mj-lt"/>
                <a:ea typeface="+mj-ea"/>
                <a:cs typeface="+mj-cs"/>
              </a:rPr>
              <a:t>Διακλάδωση των ηχητικών πηγών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9" name="8 - Εικόνα" descr="1.3.2.jpg"/>
          <p:cNvPicPr>
            <a:picLocks noChangeAspect="1"/>
          </p:cNvPicPr>
          <p:nvPr/>
        </p:nvPicPr>
        <p:blipFill>
          <a:blip r:embed="rId4"/>
          <a:stretch>
            <a:fillRect/>
          </a:stretch>
        </p:blipFill>
        <p:spPr>
          <a:xfrm>
            <a:off x="1785918" y="3643314"/>
            <a:ext cx="4946031" cy="314327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57200" y="1428736"/>
            <a:ext cx="8229600" cy="5072097"/>
          </a:xfrm>
        </p:spPr>
        <p:txBody>
          <a:bodyPr>
            <a:normAutofit/>
          </a:bodyPr>
          <a:lstStyle/>
          <a:p>
            <a:pPr marL="0" indent="0" algn="just">
              <a:lnSpc>
                <a:spcPct val="150000"/>
              </a:lnSpc>
              <a:spcBef>
                <a:spcPts val="0"/>
              </a:spcBef>
              <a:buNone/>
            </a:pPr>
            <a:r>
              <a:rPr lang="el-GR" sz="2400" dirty="0" smtClean="0"/>
              <a:t>Η διαδικασία διακλάδωσης με πίνακα απαιτεί χρόνο, τα δε καλώδια πολλές φορές φθείρονται με </a:t>
            </a:r>
            <a:r>
              <a:rPr lang="el-GR" sz="2400" dirty="0" smtClean="0"/>
              <a:t>αποτέλεσμα </a:t>
            </a:r>
            <a:r>
              <a:rPr lang="el-GR" sz="2400" dirty="0" smtClean="0"/>
              <a:t>την εισαγωγή βόμβου και το κυριότερο ο τεχνικός του πίνακα συγχέει τη σύνδεση με την πηγή, γι’ αυτό χρησιμοποιούνται </a:t>
            </a:r>
            <a:r>
              <a:rPr lang="el-GR" sz="2400" dirty="0" err="1" smtClean="0"/>
              <a:t>διακλαδωτές</a:t>
            </a:r>
            <a:r>
              <a:rPr lang="el-GR" sz="2400" dirty="0" smtClean="0"/>
              <a:t> με τη βοήθεια υπολογιστή.</a:t>
            </a:r>
          </a:p>
          <a:p>
            <a:pPr marL="0" indent="0" algn="just">
              <a:lnSpc>
                <a:spcPct val="150000"/>
              </a:lnSpc>
              <a:spcBef>
                <a:spcPts val="0"/>
              </a:spcBef>
              <a:buNone/>
            </a:pPr>
            <a:r>
              <a:rPr lang="el-GR" sz="2400" dirty="0" smtClean="0"/>
              <a:t>Στον Η/Υ απλά πληκτρολογούνται οι πληροφορίες για τη σειρά και τη στάθμη των ηχητικών πηγών καθώς και ο αριθμός εξόδου της πληροφορίας. Επιπλέον υπάρχει και η δυνατότητα αποθήκευσης πληροφοριών.</a:t>
            </a:r>
          </a:p>
          <a:p>
            <a:pPr marL="0" indent="0" algn="just">
              <a:spcBef>
                <a:spcPts val="0"/>
              </a:spcBef>
              <a:buNone/>
            </a:pPr>
            <a:endParaRPr lang="el-GR" sz="2400" dirty="0" smtClean="0"/>
          </a:p>
          <a:p>
            <a:pPr marL="0" indent="0" algn="just">
              <a:spcBef>
                <a:spcPts val="0"/>
              </a:spcBef>
              <a:buNone/>
            </a:pPr>
            <a:endParaRPr lang="el-GR" sz="2400" dirty="0" smtClean="0"/>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704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3200" dirty="0" smtClean="0">
                <a:solidFill>
                  <a:srgbClr val="00B050"/>
                </a:solidFill>
                <a:latin typeface="+mj-lt"/>
                <a:ea typeface="+mj-ea"/>
                <a:cs typeface="+mj-cs"/>
              </a:rPr>
              <a:t>Διακλάδωση των ηχητικών πηγών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28596" y="1500174"/>
            <a:ext cx="8229600" cy="5072097"/>
          </a:xfrm>
        </p:spPr>
        <p:txBody>
          <a:bodyPr>
            <a:normAutofit/>
          </a:bodyPr>
          <a:lstStyle/>
          <a:p>
            <a:pPr marL="0" indent="0" algn="just">
              <a:lnSpc>
                <a:spcPct val="150000"/>
              </a:lnSpc>
              <a:spcBef>
                <a:spcPts val="0"/>
              </a:spcBef>
              <a:buNone/>
            </a:pPr>
            <a:r>
              <a:rPr lang="el-GR" sz="2400" dirty="0" smtClean="0"/>
              <a:t>Για να αναμείξουμε ήχους από διαφορετικές πηγές, τροφοδοτούμε με όλες αυτές τις εισόδους ένα κανάλι μίξης.</a:t>
            </a:r>
          </a:p>
          <a:p>
            <a:pPr marL="0" indent="0" algn="just">
              <a:lnSpc>
                <a:spcPct val="150000"/>
              </a:lnSpc>
              <a:spcBef>
                <a:spcPts val="0"/>
              </a:spcBef>
              <a:buNone/>
            </a:pPr>
            <a:r>
              <a:rPr lang="el-GR" sz="2400" dirty="0" smtClean="0"/>
              <a:t>Οι μικροί φορητοί </a:t>
            </a:r>
            <a:r>
              <a:rPr lang="el-GR" sz="2400" dirty="0" err="1" smtClean="0"/>
              <a:t>μείκτες</a:t>
            </a:r>
            <a:r>
              <a:rPr lang="el-GR" sz="2400" dirty="0" smtClean="0"/>
              <a:t> δεν έχουν έλεγχο ποιότητας, μ’ αποτέλεσμα να αναμειγνύουν τους ήχους όπως τους λαμβάνουν από τις πηγές τους, ακόμα και με πιθανούς βόμβους που περιλαμβάνουν.</a:t>
            </a:r>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601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Μίξη</a:t>
            </a:r>
            <a:r>
              <a:rPr kumimoji="0" lang="el-GR" sz="3200" b="0" i="0" u="none" strike="noStrike" kern="1200" cap="none" spc="0" normalizeH="0" noProof="0" dirty="0" smtClean="0">
                <a:ln>
                  <a:noFill/>
                </a:ln>
                <a:solidFill>
                  <a:srgbClr val="00B050"/>
                </a:solidFill>
                <a:effectLst/>
                <a:uLnTx/>
                <a:uFillTx/>
                <a:latin typeface="+mj-lt"/>
                <a:ea typeface="+mj-ea"/>
                <a:cs typeface="+mj-cs"/>
              </a:rPr>
              <a:t> των ηχητικών σημάτων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28596" y="1500174"/>
            <a:ext cx="8229600" cy="5072097"/>
          </a:xfrm>
        </p:spPr>
        <p:txBody>
          <a:bodyPr>
            <a:normAutofit fontScale="92500"/>
          </a:bodyPr>
          <a:lstStyle/>
          <a:p>
            <a:pPr marL="0" indent="0" algn="just">
              <a:spcBef>
                <a:spcPts val="0"/>
              </a:spcBef>
              <a:buNone/>
            </a:pPr>
            <a:r>
              <a:rPr lang="el-GR" sz="2400" dirty="0" smtClean="0"/>
              <a:t>Οι κονσόλες ήχου και ειδικά αυτές που χρησιμοποιούνται για λειτουργία </a:t>
            </a:r>
            <a:r>
              <a:rPr lang="en-US" sz="2400" dirty="0" smtClean="0"/>
              <a:t>ENG (Electronic News Gathering) – </a:t>
            </a:r>
            <a:r>
              <a:rPr lang="el-GR" sz="2400" dirty="0" smtClean="0"/>
              <a:t>Ηλεκτρονική συλλογή ειδήσεων και </a:t>
            </a:r>
            <a:r>
              <a:rPr lang="en-US" sz="2400" dirty="0" smtClean="0"/>
              <a:t>EFP (Electronic Field Production) – </a:t>
            </a:r>
            <a:r>
              <a:rPr lang="el-GR" sz="2400" dirty="0" smtClean="0"/>
              <a:t>Εξωτερική ηλεκτρονική παραγωγή, έχουν διάφορα </a:t>
            </a:r>
            <a:r>
              <a:rPr lang="el-GR" sz="2400" dirty="0" smtClean="0"/>
              <a:t>ρυθμιστικά </a:t>
            </a:r>
            <a:r>
              <a:rPr lang="el-GR" sz="2400" dirty="0" smtClean="0"/>
              <a:t>όπως:</a:t>
            </a:r>
          </a:p>
          <a:p>
            <a:pPr marL="457200" indent="-457200" algn="just">
              <a:lnSpc>
                <a:spcPct val="150000"/>
              </a:lnSpc>
              <a:spcBef>
                <a:spcPts val="0"/>
              </a:spcBef>
              <a:buFont typeface="+mj-lt"/>
              <a:buAutoNum type="arabicPeriod"/>
            </a:pPr>
            <a:r>
              <a:rPr lang="el-GR" sz="1800" b="1" dirty="0" smtClean="0">
                <a:solidFill>
                  <a:srgbClr val="FF0000"/>
                </a:solidFill>
                <a:effectLst>
                  <a:outerShdw blurRad="38100" dist="38100" dir="2700000" algn="tl">
                    <a:srgbClr val="000000">
                      <a:alpha val="43137"/>
                    </a:srgbClr>
                  </a:outerShdw>
                </a:effectLst>
              </a:rPr>
              <a:t>Εξισωτές </a:t>
            </a:r>
            <a:r>
              <a:rPr lang="en-US" sz="1800" b="1" dirty="0" smtClean="0">
                <a:solidFill>
                  <a:srgbClr val="FF0000"/>
                </a:solidFill>
                <a:effectLst>
                  <a:outerShdw blurRad="38100" dist="38100" dir="2700000" algn="tl">
                    <a:srgbClr val="000000">
                      <a:alpha val="43137"/>
                    </a:srgbClr>
                  </a:outerShdw>
                </a:effectLst>
              </a:rPr>
              <a:t>(Equalizers), </a:t>
            </a:r>
            <a:r>
              <a:rPr lang="el-GR" sz="1800" dirty="0" smtClean="0"/>
              <a:t>αυξάνει ή μειώνει επιλεγμένες περιοχές συχνοτήτων μεταβάλλοντας τα χαρακτήρα της ακουστικής λειτουργίας.</a:t>
            </a:r>
          </a:p>
          <a:p>
            <a:pPr marL="457200" indent="-457200" algn="just">
              <a:lnSpc>
                <a:spcPct val="150000"/>
              </a:lnSpc>
              <a:spcBef>
                <a:spcPts val="0"/>
              </a:spcBef>
              <a:buFont typeface="+mj-lt"/>
              <a:buAutoNum type="arabicPeriod"/>
            </a:pPr>
            <a:r>
              <a:rPr lang="el-GR" sz="1800" b="1" dirty="0" smtClean="0">
                <a:solidFill>
                  <a:srgbClr val="FF0000"/>
                </a:solidFill>
                <a:effectLst>
                  <a:outerShdw blurRad="38100" dist="38100" dir="2700000" algn="tl">
                    <a:srgbClr val="000000">
                      <a:alpha val="43137"/>
                    </a:srgbClr>
                  </a:outerShdw>
                </a:effectLst>
              </a:rPr>
              <a:t>Φίλτρα αποκοπής ζώνης συχνοτήτων, </a:t>
            </a:r>
            <a:r>
              <a:rPr lang="el-GR" sz="1800" dirty="0" smtClean="0"/>
              <a:t>όπου μειώνουν δραστικά τη στάθμη περιοχής συχνοτήτων.</a:t>
            </a:r>
          </a:p>
          <a:p>
            <a:pPr marL="457200" indent="-457200" algn="just">
              <a:lnSpc>
                <a:spcPct val="150000"/>
              </a:lnSpc>
              <a:spcBef>
                <a:spcPts val="0"/>
              </a:spcBef>
              <a:buFont typeface="+mj-lt"/>
              <a:buAutoNum type="arabicPeriod"/>
            </a:pPr>
            <a:r>
              <a:rPr lang="el-GR" sz="1800" b="1" dirty="0" smtClean="0">
                <a:solidFill>
                  <a:srgbClr val="FF0000"/>
                </a:solidFill>
                <a:effectLst>
                  <a:outerShdw blurRad="38100" dist="38100" dir="2700000" algn="tl">
                    <a:srgbClr val="000000">
                      <a:alpha val="43137"/>
                    </a:srgbClr>
                  </a:outerShdw>
                </a:effectLst>
              </a:rPr>
              <a:t>Ρυθμιστές αντήχησης </a:t>
            </a:r>
            <a:r>
              <a:rPr lang="en-US" sz="1800" dirty="0" smtClean="0"/>
              <a:t>(</a:t>
            </a:r>
            <a:r>
              <a:rPr lang="en-US" sz="1800" dirty="0" err="1" smtClean="0"/>
              <a:t>Reverbaration</a:t>
            </a:r>
            <a:r>
              <a:rPr lang="en-US" sz="1800" dirty="0" smtClean="0"/>
              <a:t>).</a:t>
            </a:r>
          </a:p>
          <a:p>
            <a:pPr marL="457200" indent="-457200" algn="just">
              <a:lnSpc>
                <a:spcPct val="150000"/>
              </a:lnSpc>
              <a:spcBef>
                <a:spcPts val="0"/>
              </a:spcBef>
              <a:buFont typeface="+mj-lt"/>
              <a:buAutoNum type="arabicPeriod"/>
            </a:pPr>
            <a:r>
              <a:rPr lang="el-GR" sz="1800" b="1" dirty="0" smtClean="0">
                <a:solidFill>
                  <a:srgbClr val="FF0000"/>
                </a:solidFill>
                <a:effectLst>
                  <a:outerShdw blurRad="38100" dist="38100" dir="2700000" algn="tl">
                    <a:srgbClr val="000000">
                      <a:alpha val="43137"/>
                    </a:srgbClr>
                  </a:outerShdw>
                </a:effectLst>
              </a:rPr>
              <a:t>Πρόσθετα ρυθμιστικά ποιότητας, </a:t>
            </a:r>
            <a:r>
              <a:rPr lang="el-GR" sz="1800" dirty="0" smtClean="0"/>
              <a:t>που επιτρέπουν την προσφορά σχετικής έντασης στα εισερχόμενα σήματα, που εμποδίζουν την υπερφόρτωση των εισόδων ή επιβάλλουν εστίαση του ήχου σε διάφορα σημεία μεταξύ δύο στερεοφωνικών ηχείων.</a:t>
            </a:r>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806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Ποιοτικός έλεγχος</a:t>
            </a:r>
            <a:r>
              <a:rPr kumimoji="0" lang="el-GR" sz="3200" b="0" i="0" u="none" strike="noStrike" kern="1200" cap="none" spc="0" normalizeH="0" noProof="0" dirty="0" smtClean="0">
                <a:ln>
                  <a:noFill/>
                </a:ln>
                <a:solidFill>
                  <a:srgbClr val="00B050"/>
                </a:solidFill>
                <a:effectLst/>
                <a:uLnTx/>
                <a:uFillTx/>
                <a:latin typeface="+mj-lt"/>
                <a:ea typeface="+mj-ea"/>
                <a:cs typeface="+mj-cs"/>
              </a:rPr>
              <a:t> των ηχητικών κυμάτων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28596" y="1500174"/>
            <a:ext cx="8229600" cy="5072097"/>
          </a:xfrm>
        </p:spPr>
        <p:txBody>
          <a:bodyPr>
            <a:normAutofit/>
          </a:bodyPr>
          <a:lstStyle/>
          <a:p>
            <a:pPr marL="0" indent="0" algn="just">
              <a:spcBef>
                <a:spcPts val="0"/>
              </a:spcBef>
            </a:pPr>
            <a:r>
              <a:rPr lang="en-US" sz="1800" dirty="0" smtClean="0"/>
              <a:t> </a:t>
            </a:r>
            <a:r>
              <a:rPr lang="el-GR" sz="1800" dirty="0" smtClean="0"/>
              <a:t>Είναι η μονάδα, στην οποία έρχονται τα αναμεμιγμένα και ποιοτικά επεξεργασμένα σήματα  και τα οποία οδηγούνται στη γραμμή εξόδου.</a:t>
            </a:r>
          </a:p>
          <a:p>
            <a:pPr marL="0" indent="0" algn="just">
              <a:spcBef>
                <a:spcPts val="0"/>
              </a:spcBef>
            </a:pPr>
            <a:r>
              <a:rPr lang="en-US" sz="1800" dirty="0" smtClean="0"/>
              <a:t> </a:t>
            </a:r>
            <a:r>
              <a:rPr lang="el-GR" sz="1800" dirty="0" smtClean="0"/>
              <a:t>Σ’ αυτή γίνεται ο τελικός έλεγχος της στάθμης του παραγόμενου ηχητικού σήματος</a:t>
            </a:r>
          </a:p>
          <a:p>
            <a:pPr marL="0" indent="0" algn="just">
              <a:spcBef>
                <a:spcPts val="0"/>
              </a:spcBef>
            </a:pPr>
            <a:r>
              <a:rPr lang="en-US" sz="1800" dirty="0" smtClean="0"/>
              <a:t> </a:t>
            </a:r>
            <a:r>
              <a:rPr lang="el-GR" sz="1800" dirty="0" smtClean="0"/>
              <a:t>Η παρακολούθηση της στάθμης γίνεται από ένα βολτόμετρο.</a:t>
            </a:r>
          </a:p>
          <a:p>
            <a:pPr marL="0" indent="0" algn="just" defTabSz="252000">
              <a:spcBef>
                <a:spcPts val="0"/>
              </a:spcBef>
            </a:pPr>
            <a:r>
              <a:rPr lang="en-US" sz="1800" dirty="0" smtClean="0"/>
              <a:t> </a:t>
            </a:r>
            <a:r>
              <a:rPr lang="el-GR" sz="1800" dirty="0" smtClean="0"/>
              <a:t>Η βαθμονόμηση του, γίνεται </a:t>
            </a:r>
            <a:r>
              <a:rPr lang="en-US" sz="1800" dirty="0" smtClean="0"/>
              <a:t>0 dB </a:t>
            </a:r>
            <a:r>
              <a:rPr lang="el-GR" sz="1800" dirty="0" smtClean="0"/>
              <a:t>στα 2/3 της διαδρομής και η ένδειξη αυτή 	ανάγεται σε </a:t>
            </a:r>
            <a:r>
              <a:rPr lang="en-US" sz="1800" dirty="0" smtClean="0"/>
              <a:t>mV </a:t>
            </a:r>
            <a:r>
              <a:rPr lang="el-GR" sz="1800" dirty="0" smtClean="0"/>
              <a:t>στα 600Ω</a:t>
            </a:r>
          </a:p>
          <a:p>
            <a:pPr marL="0" indent="0" algn="just">
              <a:spcBef>
                <a:spcPts val="0"/>
              </a:spcBef>
            </a:pPr>
            <a:r>
              <a:rPr lang="en-US" sz="1800" dirty="0" smtClean="0"/>
              <a:t> </a:t>
            </a:r>
            <a:r>
              <a:rPr lang="el-GR" sz="1800" dirty="0" smtClean="0"/>
              <a:t>Είναι γνωστά ως </a:t>
            </a:r>
            <a:r>
              <a:rPr lang="en-US" sz="1800" dirty="0" smtClean="0"/>
              <a:t>VU meter. </a:t>
            </a:r>
            <a:r>
              <a:rPr lang="el-GR" sz="1800" dirty="0" smtClean="0"/>
              <a:t>Σήμερα κάποιες κονσόλες χρησιμοποιούν </a:t>
            </a:r>
            <a:r>
              <a:rPr lang="en-US" sz="1800" dirty="0" smtClean="0"/>
              <a:t>LED.</a:t>
            </a:r>
          </a:p>
          <a:p>
            <a:pPr marL="0" indent="0" algn="just" defTabSz="252000">
              <a:spcBef>
                <a:spcPts val="0"/>
              </a:spcBef>
            </a:pPr>
            <a:r>
              <a:rPr lang="en-US" sz="1800" dirty="0" smtClean="0"/>
              <a:t> </a:t>
            </a:r>
            <a:r>
              <a:rPr lang="el-GR" sz="1800" dirty="0" smtClean="0"/>
              <a:t>Οι υψηλής ποιότητας κονσόλες έχουν </a:t>
            </a:r>
            <a:r>
              <a:rPr lang="en-US" sz="1800" dirty="0" smtClean="0"/>
              <a:t>P.P.M. (Peak </a:t>
            </a:r>
            <a:r>
              <a:rPr lang="en-US" sz="1800" dirty="0" err="1" smtClean="0"/>
              <a:t>Programme</a:t>
            </a:r>
            <a:r>
              <a:rPr lang="en-US" sz="1800" dirty="0" smtClean="0"/>
              <a:t> Meter), </a:t>
            </a:r>
            <a:r>
              <a:rPr lang="el-GR" sz="1800" dirty="0" smtClean="0"/>
              <a:t>όπου 	μετρούν την ακουστότητα και παρακολουθούν καλύτερα απ’ ότι τα αναλογικά 	και δείχνουν αν υπάρχει </a:t>
            </a:r>
            <a:r>
              <a:rPr lang="el-GR" sz="1800" dirty="0" err="1" smtClean="0"/>
              <a:t>υπερδιαμόρφωση</a:t>
            </a:r>
            <a:r>
              <a:rPr lang="el-GR" sz="1800" dirty="0" smtClean="0"/>
              <a:t>.</a:t>
            </a:r>
          </a:p>
          <a:p>
            <a:pPr marL="0" indent="0" algn="just" defTabSz="252000">
              <a:spcBef>
                <a:spcPts val="0"/>
              </a:spcBef>
            </a:pPr>
            <a:r>
              <a:rPr lang="el-GR" sz="1800" dirty="0" smtClean="0"/>
              <a:t> Μια κονσόλα ήχου 16Χ2, διαθέτει 16 κανάλια εισόδων και 2 εξόδους.</a:t>
            </a:r>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8909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Επεξεργασία των σημάτων εξόδου</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3</a:t>
            </a:r>
            <a:r>
              <a:rPr lang="en-US" dirty="0" smtClean="0"/>
              <a:t> </a:t>
            </a:r>
            <a:r>
              <a:rPr lang="el-GR" dirty="0" smtClean="0"/>
              <a:t>ΤΡΑΠΕΖΑ ΜΙΞΗΣ ΗΧΟΥ (</a:t>
            </a:r>
            <a:r>
              <a:rPr lang="el-GR" dirty="0" err="1" smtClean="0"/>
              <a:t>κονσολα</a:t>
            </a:r>
            <a:r>
              <a:rPr lang="el-GR" dirty="0" smtClean="0"/>
              <a:t> </a:t>
            </a:r>
            <a:r>
              <a:rPr lang="el-GR" dirty="0" err="1" smtClean="0"/>
              <a:t>ηχου</a:t>
            </a:r>
            <a:r>
              <a:rPr lang="el-GR" dirty="0" smtClean="0"/>
              <a:t>)</a:t>
            </a:r>
            <a:endParaRPr lang="el-GR" dirty="0"/>
          </a:p>
        </p:txBody>
      </p:sp>
      <p:sp>
        <p:nvSpPr>
          <p:cNvPr id="5" name="4 - Θέση περιεχομένου"/>
          <p:cNvSpPr>
            <a:spLocks noGrp="1"/>
          </p:cNvSpPr>
          <p:nvPr>
            <p:ph idx="1"/>
          </p:nvPr>
        </p:nvSpPr>
        <p:spPr>
          <a:xfrm>
            <a:off x="428596" y="1500175"/>
            <a:ext cx="8229600" cy="1785949"/>
          </a:xfrm>
        </p:spPr>
        <p:txBody>
          <a:bodyPr>
            <a:normAutofit/>
          </a:bodyPr>
          <a:lstStyle/>
          <a:p>
            <a:pPr marL="0" indent="0" algn="just">
              <a:spcBef>
                <a:spcPts val="0"/>
              </a:spcBef>
              <a:buNone/>
            </a:pPr>
            <a:r>
              <a:rPr lang="el-GR" sz="1800" dirty="0" smtClean="0"/>
              <a:t>Οι σύγχρονες κονσόλες που συνδέονται με Η/Υ, διαθέτουν πρόγραμμα με το οποίο μπορούμε να κάνουμε:</a:t>
            </a:r>
          </a:p>
          <a:p>
            <a:pPr marL="0" indent="0" algn="just">
              <a:spcBef>
                <a:spcPts val="0"/>
              </a:spcBef>
              <a:buNone/>
            </a:pPr>
            <a:r>
              <a:rPr lang="el-GR" sz="1800" dirty="0" smtClean="0"/>
              <a:t>Απορύθμιση</a:t>
            </a:r>
          </a:p>
          <a:p>
            <a:pPr marL="0" indent="0" algn="just">
              <a:spcBef>
                <a:spcPts val="0"/>
              </a:spcBef>
              <a:buNone/>
            </a:pPr>
            <a:r>
              <a:rPr lang="el-GR" sz="1800" dirty="0" smtClean="0"/>
              <a:t>Ανάκληση</a:t>
            </a:r>
          </a:p>
          <a:p>
            <a:pPr marL="0" indent="0" algn="just">
              <a:spcBef>
                <a:spcPts val="0"/>
              </a:spcBef>
              <a:buNone/>
            </a:pPr>
            <a:r>
              <a:rPr lang="el-GR" sz="1800" dirty="0" smtClean="0"/>
              <a:t>Ενεργοποίηση διαφόρων λειτουργιών για τη ρύθμιση του ήχου</a:t>
            </a:r>
          </a:p>
          <a:p>
            <a:pPr marL="0" indent="0" algn="just">
              <a:spcBef>
                <a:spcPts val="0"/>
              </a:spcBef>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9113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Κονσόλες ήχου σε συνεργασία με Η/Υ</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91140" name="Picture 4"/>
          <p:cNvPicPr>
            <a:picLocks noChangeAspect="1" noChangeArrowheads="1"/>
          </p:cNvPicPr>
          <p:nvPr/>
        </p:nvPicPr>
        <p:blipFill>
          <a:blip r:embed="rId4"/>
          <a:srcRect/>
          <a:stretch>
            <a:fillRect/>
          </a:stretch>
        </p:blipFill>
        <p:spPr bwMode="auto">
          <a:xfrm>
            <a:off x="1904981" y="3143248"/>
            <a:ext cx="5238787"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654032"/>
          </a:xfr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a:normAutofit/>
          </a:bodyPr>
          <a:lstStyle/>
          <a:p>
            <a:pPr algn="l"/>
            <a:r>
              <a:rPr lang="el-GR" sz="3600" dirty="0" smtClean="0">
                <a:solidFill>
                  <a:srgbClr val="C00000"/>
                </a:solidFill>
              </a:rPr>
              <a:t>1.1 Βασικές αρχές ηχοληψίας</a:t>
            </a:r>
            <a:endParaRPr lang="el-GR" sz="3600" dirty="0">
              <a:solidFill>
                <a:srgbClr val="C00000"/>
              </a:solidFill>
            </a:endParaRPr>
          </a:p>
        </p:txBody>
      </p:sp>
      <p:sp>
        <p:nvSpPr>
          <p:cNvPr id="3" name="2 - Θέση περιεχομένου"/>
          <p:cNvSpPr>
            <a:spLocks noGrp="1"/>
          </p:cNvSpPr>
          <p:nvPr>
            <p:ph idx="1"/>
          </p:nvPr>
        </p:nvSpPr>
        <p:spPr>
          <a:xfrm>
            <a:off x="214282" y="1285860"/>
            <a:ext cx="8715436" cy="5357850"/>
          </a:xfrm>
        </p:spPr>
        <p:style>
          <a:lnRef idx="1">
            <a:schemeClr val="accent2"/>
          </a:lnRef>
          <a:fillRef idx="2">
            <a:schemeClr val="accent2"/>
          </a:fillRef>
          <a:effectRef idx="1">
            <a:schemeClr val="accent2"/>
          </a:effectRef>
          <a:fontRef idx="minor">
            <a:schemeClr val="dk1"/>
          </a:fontRef>
        </p:style>
        <p:txBody>
          <a:bodyPr>
            <a:normAutofit/>
          </a:bodyPr>
          <a:lstStyle/>
          <a:p>
            <a:r>
              <a:rPr lang="el-GR" sz="2800" dirty="0" smtClean="0"/>
              <a:t>Τα είδη των κυμάτων είναι : </a:t>
            </a:r>
          </a:p>
          <a:p>
            <a:pPr algn="just">
              <a:buNone/>
            </a:pPr>
            <a:r>
              <a:rPr lang="el-GR" sz="2400" dirty="0" smtClean="0"/>
              <a:t>(α) </a:t>
            </a:r>
            <a:r>
              <a:rPr lang="el-GR" sz="2400" dirty="0" smtClean="0">
                <a:solidFill>
                  <a:schemeClr val="tx1"/>
                </a:solidFill>
              </a:rPr>
              <a:t>τα </a:t>
            </a:r>
            <a:r>
              <a:rPr lang="el-GR" sz="2400" u="sng" dirty="0" smtClean="0">
                <a:solidFill>
                  <a:srgbClr val="0070C0"/>
                </a:solidFill>
              </a:rPr>
              <a:t>διαμήκη</a:t>
            </a:r>
            <a:r>
              <a:rPr lang="el-GR" sz="2400" dirty="0" smtClean="0"/>
              <a:t>, στα οποία η κίνηση των σωματιδίων του μέσου καθώς διαδίδεται η κυματική διαταραχή κινούνται κατά την διεύθυνση διάδοσης του κύματος</a:t>
            </a:r>
          </a:p>
          <a:p>
            <a:pPr>
              <a:buNone/>
            </a:pPr>
            <a:endParaRPr lang="el-GR" sz="2400" dirty="0"/>
          </a:p>
          <a:p>
            <a:pPr>
              <a:buNone/>
            </a:pPr>
            <a:endParaRPr lang="el-GR" sz="2800" dirty="0" smtClean="0"/>
          </a:p>
          <a:p>
            <a:pPr algn="just">
              <a:buNone/>
            </a:pPr>
            <a:r>
              <a:rPr lang="el-GR" sz="2400" dirty="0" smtClean="0"/>
              <a:t>(β) τα </a:t>
            </a:r>
            <a:r>
              <a:rPr lang="el-GR" sz="2400" u="sng" dirty="0">
                <a:solidFill>
                  <a:srgbClr val="0070C0"/>
                </a:solidFill>
              </a:rPr>
              <a:t>εγκάρσια</a:t>
            </a:r>
            <a:r>
              <a:rPr lang="el-GR" sz="2400" dirty="0" smtClean="0"/>
              <a:t>, στα οποία η κίνηση των σωματιδίων του μέσου καθώς διαδίδεται η κυματική διαταραχή κινούνται κάθετα στη διεύθυνση διάδοσης του κύματος</a:t>
            </a:r>
          </a:p>
        </p:txBody>
      </p:sp>
      <p:pic>
        <p:nvPicPr>
          <p:cNvPr id="4" name="3 - Εικόνα" descr="diamikes.jpg"/>
          <p:cNvPicPr>
            <a:picLocks noChangeAspect="1"/>
          </p:cNvPicPr>
          <p:nvPr/>
        </p:nvPicPr>
        <p:blipFill>
          <a:blip r:embed="rId2"/>
          <a:stretch>
            <a:fillRect/>
          </a:stretch>
        </p:blipFill>
        <p:spPr>
          <a:xfrm>
            <a:off x="6357950" y="2643182"/>
            <a:ext cx="1814516" cy="1367462"/>
          </a:xfrm>
          <a:prstGeom prst="rect">
            <a:avLst/>
          </a:prstGeom>
          <a:scene3d>
            <a:camera prst="orthographicFront"/>
            <a:lightRig rig="threePt" dir="t"/>
          </a:scene3d>
          <a:sp3d prstMaterial="metal"/>
        </p:spPr>
      </p:pic>
      <p:pic>
        <p:nvPicPr>
          <p:cNvPr id="5" name="4 - Εικόνα" descr="egkarsio.jpg"/>
          <p:cNvPicPr>
            <a:picLocks noChangeAspect="1"/>
          </p:cNvPicPr>
          <p:nvPr/>
        </p:nvPicPr>
        <p:blipFill>
          <a:blip r:embed="rId3"/>
          <a:stretch>
            <a:fillRect/>
          </a:stretch>
        </p:blipFill>
        <p:spPr>
          <a:xfrm>
            <a:off x="6215074" y="4714884"/>
            <a:ext cx="1952625" cy="19335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endParaRPr lang="el-GR" dirty="0"/>
          </a:p>
        </p:txBody>
      </p:sp>
      <p:sp>
        <p:nvSpPr>
          <p:cNvPr id="4" name="3 - Τίτλος"/>
          <p:cNvSpPr>
            <a:spLocks noGrp="1"/>
          </p:cNvSpPr>
          <p:nvPr>
            <p:ph type="title"/>
          </p:nvPr>
        </p:nvSpPr>
        <p:spPr>
          <a:xfrm>
            <a:off x="180475" y="2947085"/>
            <a:ext cx="8686800" cy="1624923"/>
          </a:xfrm>
        </p:spPr>
        <p:txBody>
          <a:bodyPr>
            <a:normAutofit fontScale="90000"/>
          </a:bodyPr>
          <a:lstStyle/>
          <a:p>
            <a:pPr algn="ctr"/>
            <a:r>
              <a:rPr lang="el-GR" spc="150" dirty="0" smtClean="0">
                <a:solidFill>
                  <a:srgbClr val="FF0000"/>
                </a:solidFill>
                <a:latin typeface="Monotype Corsiva" pitchFamily="66" charset="0"/>
              </a:rPr>
              <a:t>ΡΥΘΜΙΣΤΕΣ ΤΟΝΟΥ</a:t>
            </a:r>
            <a:br>
              <a:rPr lang="el-GR" spc="150" dirty="0" smtClean="0">
                <a:solidFill>
                  <a:srgbClr val="FF0000"/>
                </a:solidFill>
                <a:latin typeface="Monotype Corsiva" pitchFamily="66" charset="0"/>
              </a:rPr>
            </a:br>
            <a:r>
              <a:rPr lang="el-GR" spc="150" dirty="0" smtClean="0">
                <a:solidFill>
                  <a:srgbClr val="FF0000"/>
                </a:solidFill>
                <a:latin typeface="Monotype Corsiva" pitchFamily="66" charset="0"/>
              </a:rPr>
              <a:t>ΚΑΙ </a:t>
            </a:r>
            <a:br>
              <a:rPr lang="el-GR" spc="150" dirty="0" smtClean="0">
                <a:solidFill>
                  <a:srgbClr val="FF0000"/>
                </a:solidFill>
                <a:latin typeface="Monotype Corsiva" pitchFamily="66" charset="0"/>
              </a:rPr>
            </a:br>
            <a:r>
              <a:rPr lang="el-GR" spc="150" dirty="0" smtClean="0">
                <a:solidFill>
                  <a:srgbClr val="FF0000"/>
                </a:solidFill>
                <a:latin typeface="Monotype Corsiva" pitchFamily="66" charset="0"/>
              </a:rPr>
              <a:t>ΙΣΟΣΤΑΘΜΙΣΤΕΣ</a:t>
            </a:r>
            <a:endParaRPr lang="el-GR" spc="150"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4</a:t>
            </a:r>
            <a:r>
              <a:rPr lang="en-US" dirty="0" smtClean="0"/>
              <a:t> </a:t>
            </a:r>
            <a:r>
              <a:rPr lang="el-GR" smtClean="0"/>
              <a:t>ΡΥΘΜΙΣΤΕΣ ΤΟΝΟΥ ΚΑΙ ΙΣΟΣΤΑΘΜΙΣΤΕΣ</a:t>
            </a:r>
            <a:endParaRPr lang="el-GR" dirty="0"/>
          </a:p>
        </p:txBody>
      </p:sp>
      <p:sp>
        <p:nvSpPr>
          <p:cNvPr id="5" name="4 - Θέση περιεχομένου"/>
          <p:cNvSpPr>
            <a:spLocks noGrp="1"/>
          </p:cNvSpPr>
          <p:nvPr>
            <p:ph idx="1"/>
          </p:nvPr>
        </p:nvSpPr>
        <p:spPr>
          <a:xfrm>
            <a:off x="457200" y="1428736"/>
            <a:ext cx="8229600" cy="4697427"/>
          </a:xfrm>
        </p:spPr>
        <p:txBody>
          <a:bodyPr>
            <a:normAutofit fontScale="85000" lnSpcReduction="20000"/>
          </a:bodyPr>
          <a:lstStyle/>
          <a:p>
            <a:pPr marL="0" indent="0" algn="just" defTabSz="252000">
              <a:lnSpc>
                <a:spcPct val="150000"/>
              </a:lnSpc>
              <a:spcBef>
                <a:spcPts val="0"/>
              </a:spcBef>
              <a:buFont typeface="Wingdings" pitchFamily="2" charset="2"/>
              <a:buChar char="§"/>
            </a:pPr>
            <a:r>
              <a:rPr lang="el-GR" sz="2000" dirty="0" smtClean="0"/>
              <a:t> </a:t>
            </a:r>
            <a:r>
              <a:rPr lang="el-GR" sz="2600" dirty="0" smtClean="0">
                <a:latin typeface="Times New Roman" pitchFamily="18" charset="0"/>
                <a:cs typeface="Times New Roman" pitchFamily="18" charset="0"/>
              </a:rPr>
              <a:t>Είναι ρυθμιστές που ρυθμίζουν ένα από τα βασικά χαρακτηριστικά 	των 	ηχητικών σημάτων που είναι η χροιά (φάσμα ακουστικών 	</a:t>
            </a:r>
            <a:r>
              <a:rPr lang="el-GR" sz="2600" dirty="0" err="1" smtClean="0">
                <a:latin typeface="Times New Roman" pitchFamily="18" charset="0"/>
                <a:cs typeface="Times New Roman" pitchFamily="18" charset="0"/>
              </a:rPr>
              <a:t>συχχνοτήτων</a:t>
            </a:r>
            <a:r>
              <a:rPr lang="el-GR" sz="2600" dirty="0" smtClean="0">
                <a:latin typeface="Times New Roman" pitchFamily="18" charset="0"/>
                <a:cs typeface="Times New Roman" pitchFamily="18" charset="0"/>
              </a:rPr>
              <a:t>)</a:t>
            </a:r>
          </a:p>
          <a:p>
            <a:pPr marL="0" indent="0" algn="just" defTabSz="252000">
              <a:lnSpc>
                <a:spcPct val="150000"/>
              </a:lnSpc>
              <a:spcBef>
                <a:spcPts val="0"/>
              </a:spcBef>
              <a:buFont typeface="Wingdings" pitchFamily="2" charset="2"/>
              <a:buChar char="§"/>
            </a:pPr>
            <a:r>
              <a:rPr lang="el-GR" sz="2600" dirty="0" smtClean="0">
                <a:latin typeface="Times New Roman" pitchFamily="18" charset="0"/>
                <a:cs typeface="Times New Roman" pitchFamily="18" charset="0"/>
              </a:rPr>
              <a:t> Μπορεί να ρυθμίσει τόσο τις χαμηλές ή τις υψηλές συχνότητες.</a:t>
            </a:r>
          </a:p>
          <a:p>
            <a:pPr marL="0" indent="0" algn="just" defTabSz="252000">
              <a:lnSpc>
                <a:spcPct val="150000"/>
              </a:lnSpc>
              <a:spcBef>
                <a:spcPts val="0"/>
              </a:spcBef>
              <a:buFont typeface="Wingdings" pitchFamily="2" charset="2"/>
              <a:buChar char="§"/>
            </a:pPr>
            <a:r>
              <a:rPr lang="el-GR" sz="2600" dirty="0" smtClean="0">
                <a:latin typeface="Times New Roman" pitchFamily="18" charset="0"/>
                <a:cs typeface="Times New Roman" pitchFamily="18" charset="0"/>
              </a:rPr>
              <a:t> Οι περιοχές τις οποίες ρυθμίζει εξαρτάται από την κατασκευή του 	ρυθμιστή.</a:t>
            </a:r>
          </a:p>
          <a:p>
            <a:pPr marL="0" indent="0" algn="just" defTabSz="252000">
              <a:lnSpc>
                <a:spcPct val="150000"/>
              </a:lnSpc>
              <a:spcBef>
                <a:spcPts val="0"/>
              </a:spcBef>
              <a:buFont typeface="Wingdings" pitchFamily="2" charset="2"/>
              <a:buChar char="§"/>
            </a:pPr>
            <a:r>
              <a:rPr lang="el-GR" sz="2600" dirty="0" smtClean="0">
                <a:latin typeface="Times New Roman" pitchFamily="18" charset="0"/>
                <a:cs typeface="Times New Roman" pitchFamily="18" charset="0"/>
              </a:rPr>
              <a:t> Στις απλές περιπτώσεις υπάρχουν μόνο δύο ρυθμιστικά</a:t>
            </a:r>
          </a:p>
          <a:p>
            <a:pPr marL="0" indent="0" algn="just" defTabSz="252000">
              <a:lnSpc>
                <a:spcPct val="150000"/>
              </a:lnSpc>
              <a:spcBef>
                <a:spcPts val="0"/>
              </a:spcBef>
              <a:buFont typeface="Wingdings" pitchFamily="2" charset="2"/>
              <a:buChar char="§"/>
            </a:pPr>
            <a:r>
              <a:rPr lang="el-GR" sz="2600" dirty="0" smtClean="0">
                <a:latin typeface="Times New Roman" pitchFamily="18" charset="0"/>
                <a:cs typeface="Times New Roman" pitchFamily="18" charset="0"/>
              </a:rPr>
              <a:t> Στις περιπτώσεις που απαιτείται μεγαλύτερος αριθμός ρυθμιστικών 	κατασκευάζονται 	κατασκευές γνωστές ως εξισωτές ή </a:t>
            </a:r>
            <a:r>
              <a:rPr lang="en-US" sz="2600" dirty="0" smtClean="0">
                <a:latin typeface="Times New Roman" pitchFamily="18" charset="0"/>
                <a:cs typeface="Times New Roman" pitchFamily="18" charset="0"/>
              </a:rPr>
              <a:t>equalizers</a:t>
            </a:r>
            <a:r>
              <a:rPr lang="el-GR" sz="2600" dirty="0" smtClean="0">
                <a:latin typeface="Times New Roman" pitchFamily="18" charset="0"/>
                <a:cs typeface="Times New Roman" pitchFamily="18" charset="0"/>
              </a:rPr>
              <a:t> 	που 	περιλαμβάνουν 8 έως 10 ρυθμιστικά.</a:t>
            </a:r>
            <a:endParaRPr lang="el-GR" sz="26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9216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Ρυθμιστής</a:t>
            </a:r>
            <a:r>
              <a:rPr kumimoji="0" lang="el-GR" sz="3200" b="0" i="0" u="none" strike="noStrike" kern="1200" cap="none" spc="0" normalizeH="0" noProof="0" dirty="0" smtClean="0">
                <a:ln>
                  <a:noFill/>
                </a:ln>
                <a:solidFill>
                  <a:srgbClr val="00B050"/>
                </a:solidFill>
                <a:effectLst/>
                <a:uLnTx/>
                <a:uFillTx/>
                <a:latin typeface="+mj-lt"/>
                <a:ea typeface="+mj-ea"/>
                <a:cs typeface="+mj-cs"/>
              </a:rPr>
              <a:t> τόνου του ηχητικού σήματος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4</a:t>
            </a:r>
            <a:r>
              <a:rPr lang="en-US" dirty="0" smtClean="0"/>
              <a:t> </a:t>
            </a:r>
            <a:r>
              <a:rPr lang="el-GR" smtClean="0"/>
              <a:t>ΡΥΘΜΙΣΤΕΣ ΤΟΝΟΥ ΚΑΙ ΙΣΟΣΤΑΘΜΙΣΤΕΣ</a:t>
            </a:r>
            <a:endParaRPr lang="el-GR" dirty="0"/>
          </a:p>
        </p:txBody>
      </p:sp>
      <p:sp>
        <p:nvSpPr>
          <p:cNvPr id="5" name="4 - Θέση περιεχομένου"/>
          <p:cNvSpPr>
            <a:spLocks noGrp="1"/>
          </p:cNvSpPr>
          <p:nvPr>
            <p:ph idx="1"/>
          </p:nvPr>
        </p:nvSpPr>
        <p:spPr>
          <a:xfrm>
            <a:off x="457200" y="1714488"/>
            <a:ext cx="8229600" cy="4411675"/>
          </a:xfrm>
        </p:spPr>
        <p:txBody>
          <a:bodyPr>
            <a:normAutofit/>
          </a:bodyPr>
          <a:lstStyle/>
          <a:p>
            <a:pPr marL="0" indent="0" algn="just" defTabSz="252000">
              <a:lnSpc>
                <a:spcPct val="150000"/>
              </a:lnSpc>
              <a:spcBef>
                <a:spcPts val="0"/>
              </a:spcBef>
              <a:buNone/>
            </a:pPr>
            <a:r>
              <a:rPr lang="el-GR" sz="2200" dirty="0" smtClean="0">
                <a:latin typeface="Times New Roman" pitchFamily="18" charset="0"/>
                <a:cs typeface="Times New Roman" pitchFamily="18" charset="0"/>
              </a:rPr>
              <a:t>Σκοπός τους είναι ο διαχωρισμός των υψηλών από τις χαμηλές συχνότητες, η ρύθμιση της στάθμης της μιας περιοχής από τις δύο και στη συνέχεια η άθροιση της στάθμης της μιας περιοχής από τις δύο και στη συνέχεια η άθροιση των διαχωρισμένων περιοχών.</a:t>
            </a:r>
            <a:endParaRPr lang="el-GR" sz="22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1673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2400" dirty="0" smtClean="0">
                <a:solidFill>
                  <a:srgbClr val="00B050"/>
                </a:solidFill>
                <a:latin typeface="+mj-lt"/>
                <a:ea typeface="+mj-ea"/>
                <a:cs typeface="+mj-cs"/>
              </a:rPr>
              <a:t>Κυκλώματα ρύθμισης χαμηλών &amp; υψηλών συχνοτήτων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4</a:t>
            </a:r>
            <a:r>
              <a:rPr lang="en-US" dirty="0" smtClean="0"/>
              <a:t> </a:t>
            </a:r>
            <a:r>
              <a:rPr lang="el-GR" smtClean="0"/>
              <a:t>ΡΥΘΜΙΣΤΕΣ ΤΟΝΟΥ ΚΑΙ ΙΣΟΣΤΑΘΜΙΣΤΕΣ</a:t>
            </a:r>
            <a:endParaRPr lang="el-GR" dirty="0"/>
          </a:p>
        </p:txBody>
      </p:sp>
      <p:sp>
        <p:nvSpPr>
          <p:cNvPr id="5" name="4 - Θέση περιεχομένου"/>
          <p:cNvSpPr>
            <a:spLocks noGrp="1"/>
          </p:cNvSpPr>
          <p:nvPr>
            <p:ph idx="1"/>
          </p:nvPr>
        </p:nvSpPr>
        <p:spPr>
          <a:xfrm>
            <a:off x="457200" y="1714488"/>
            <a:ext cx="8229600" cy="4714908"/>
          </a:xfrm>
        </p:spPr>
        <p:txBody>
          <a:bodyPr>
            <a:normAutofit fontScale="92500" lnSpcReduction="20000"/>
          </a:bodyPr>
          <a:lstStyle/>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Clr>
                <a:srgbClr val="C00000"/>
              </a:buClr>
              <a:buFont typeface="Wingdings" pitchFamily="2" charset="2"/>
              <a:buChar char="Ø"/>
            </a:pPr>
            <a:r>
              <a:rPr lang="el-GR" sz="2000" dirty="0" smtClean="0"/>
              <a:t> </a:t>
            </a:r>
            <a:r>
              <a:rPr lang="el-GR" sz="2400" dirty="0" smtClean="0">
                <a:latin typeface="Times New Roman" pitchFamily="18" charset="0"/>
                <a:cs typeface="Times New Roman" pitchFamily="18" charset="0"/>
              </a:rPr>
              <a:t>Στο σημείο Α γίνεται διακλάδωση του ακουστικού σήματος.</a:t>
            </a:r>
            <a:endParaRPr lang="en-US" sz="2400" dirty="0" smtClean="0">
              <a:latin typeface="Times New Roman" pitchFamily="18" charset="0"/>
              <a:cs typeface="Times New Roman" pitchFamily="18" charset="0"/>
            </a:endParaRPr>
          </a:p>
          <a:p>
            <a:pPr marL="0" indent="0" algn="just" defTabSz="252000">
              <a:lnSpc>
                <a:spcPct val="150000"/>
              </a:lnSpc>
              <a:spcBef>
                <a:spcPts val="0"/>
              </a:spcBef>
              <a:buClr>
                <a:srgbClr val="C00000"/>
              </a:buClr>
              <a:buFont typeface="Wingdings" pitchFamily="2" charset="2"/>
              <a:buChar char="Ø"/>
            </a:pPr>
            <a:r>
              <a:rPr lang="el-GR" sz="2400" dirty="0" smtClean="0">
                <a:latin typeface="Times New Roman" pitchFamily="18" charset="0"/>
                <a:cs typeface="Times New Roman" pitchFamily="18" charset="0"/>
              </a:rPr>
              <a:t> Οι χαμηλές συχνότητες περνούν ευκολότερα από τον κλάδο </a:t>
            </a:r>
            <a:r>
              <a:rPr lang="en-US" sz="2400" dirty="0" smtClean="0">
                <a:latin typeface="Times New Roman" pitchFamily="18" charset="0"/>
                <a:cs typeface="Times New Roman" pitchFamily="18" charset="0"/>
              </a:rPr>
              <a:t>C1 </a:t>
            </a:r>
            <a:r>
              <a:rPr lang="el-GR" sz="2400" dirty="0" smtClean="0">
                <a:latin typeface="Times New Roman" pitchFamily="18" charset="0"/>
                <a:cs typeface="Times New Roman" pitchFamily="18" charset="0"/>
              </a:rPr>
              <a:t>και </a:t>
            </a:r>
            <a:r>
              <a:rPr lang="en-US" sz="2400" dirty="0" smtClean="0">
                <a:latin typeface="Times New Roman" pitchFamily="18" charset="0"/>
                <a:cs typeface="Times New Roman" pitchFamily="18" charset="0"/>
              </a:rPr>
              <a:t>R1</a:t>
            </a:r>
            <a:r>
              <a:rPr lang="el-GR" sz="2400" dirty="0" smtClean="0">
                <a:latin typeface="Times New Roman" pitchFamily="18" charset="0"/>
                <a:cs typeface="Times New Roman" pitchFamily="18" charset="0"/>
              </a:rPr>
              <a:t>, ενώ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οι υψηλές συχνότητες περνούν από τον κλάδο </a:t>
            </a:r>
            <a:r>
              <a:rPr lang="en-US" sz="2400" dirty="0" smtClean="0">
                <a:latin typeface="Times New Roman" pitchFamily="18" charset="0"/>
                <a:cs typeface="Times New Roman" pitchFamily="18" charset="0"/>
              </a:rPr>
              <a:t>C2.</a:t>
            </a:r>
          </a:p>
          <a:p>
            <a:pPr marL="0" indent="0" algn="just" defTabSz="252000">
              <a:lnSpc>
                <a:spcPct val="150000"/>
              </a:lnSpc>
              <a:spcBef>
                <a:spcPts val="0"/>
              </a:spcBef>
              <a:buClr>
                <a:srgbClr val="C00000"/>
              </a:buClr>
              <a:buFont typeface="Wingdings" pitchFamily="2" charset="2"/>
              <a:buChar char="Ø"/>
            </a:pPr>
            <a:r>
              <a:rPr lang="el-GR" sz="2400" dirty="0" smtClean="0">
                <a:latin typeface="Times New Roman" pitchFamily="18" charset="0"/>
                <a:cs typeface="Times New Roman" pitchFamily="18" charset="0"/>
              </a:rPr>
              <a:t> Η ρύθμιση των Χ.Σ. γίνεται από το </a:t>
            </a:r>
            <a:r>
              <a:rPr lang="en-US" sz="2400" dirty="0" smtClean="0">
                <a:latin typeface="Times New Roman" pitchFamily="18" charset="0"/>
                <a:cs typeface="Times New Roman" pitchFamily="18" charset="0"/>
              </a:rPr>
              <a:t>R1</a:t>
            </a:r>
            <a:r>
              <a:rPr lang="el-GR" sz="2400" dirty="0" smtClean="0">
                <a:latin typeface="Times New Roman" pitchFamily="18" charset="0"/>
                <a:cs typeface="Times New Roman" pitchFamily="18" charset="0"/>
              </a:rPr>
              <a:t>, όπου αν ήταν στο άλλο κλάδο θα ρύθμιζε τις Υ.Σ.</a:t>
            </a:r>
          </a:p>
          <a:p>
            <a:pPr marL="0" indent="0" algn="just" defTabSz="252000">
              <a:lnSpc>
                <a:spcPct val="150000"/>
              </a:lnSpc>
              <a:spcBef>
                <a:spcPts val="0"/>
              </a:spcBef>
              <a:buClr>
                <a:srgbClr val="C00000"/>
              </a:buClr>
              <a:buFont typeface="Wingdings" pitchFamily="2" charset="2"/>
              <a:buChar char="Ø"/>
            </a:pPr>
            <a:r>
              <a:rPr lang="el-GR" sz="2400" dirty="0" smtClean="0">
                <a:latin typeface="Times New Roman" pitchFamily="18" charset="0"/>
                <a:cs typeface="Times New Roman" pitchFamily="18" charset="0"/>
              </a:rPr>
              <a:t> Οι Χ.Σ και Υ.Σ. αθροίζονται στο σημείο Β.</a:t>
            </a:r>
            <a:endParaRPr lang="el-GR" sz="24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1878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2400" dirty="0" smtClean="0">
                <a:solidFill>
                  <a:srgbClr val="00B050"/>
                </a:solidFill>
                <a:latin typeface="+mj-lt"/>
                <a:ea typeface="+mj-ea"/>
                <a:cs typeface="+mj-cs"/>
              </a:rPr>
              <a:t>Κυκλώματα ρύθμισης χαμηλών συχνοτήτων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8" name="7 - Εικόνα" descr="1.4.1.1.1.jpg"/>
          <p:cNvPicPr>
            <a:picLocks noChangeAspect="1"/>
          </p:cNvPicPr>
          <p:nvPr/>
        </p:nvPicPr>
        <p:blipFill>
          <a:blip r:embed="rId4"/>
          <a:stretch>
            <a:fillRect/>
          </a:stretch>
        </p:blipFill>
        <p:spPr>
          <a:xfrm>
            <a:off x="1323076" y="1785925"/>
            <a:ext cx="6106444" cy="1865369"/>
          </a:xfrm>
          <a:prstGeom prst="rect">
            <a:avLst/>
          </a:prstGeom>
        </p:spPr>
      </p:pic>
      <p:sp>
        <p:nvSpPr>
          <p:cNvPr id="9" name="8 - TextBox"/>
          <p:cNvSpPr txBox="1"/>
          <p:nvPr/>
        </p:nvSpPr>
        <p:spPr>
          <a:xfrm>
            <a:off x="3357554" y="2071678"/>
            <a:ext cx="357190" cy="369332"/>
          </a:xfrm>
          <a:prstGeom prst="rect">
            <a:avLst/>
          </a:prstGeom>
          <a:noFill/>
        </p:spPr>
        <p:txBody>
          <a:bodyPr wrap="square" rtlCol="0">
            <a:spAutoFit/>
          </a:bodyPr>
          <a:lstStyle/>
          <a:p>
            <a:r>
              <a:rPr lang="en-US" dirty="0" smtClean="0"/>
              <a:t>L</a:t>
            </a:r>
            <a:endParaRPr lang="el-GR" dirty="0"/>
          </a:p>
        </p:txBody>
      </p:sp>
      <p:sp>
        <p:nvSpPr>
          <p:cNvPr id="10" name="9 - TextBox"/>
          <p:cNvSpPr txBox="1"/>
          <p:nvPr/>
        </p:nvSpPr>
        <p:spPr>
          <a:xfrm>
            <a:off x="3357554" y="2786058"/>
            <a:ext cx="285752" cy="369332"/>
          </a:xfrm>
          <a:prstGeom prst="rect">
            <a:avLst/>
          </a:prstGeom>
          <a:noFill/>
        </p:spPr>
        <p:txBody>
          <a:bodyPr wrap="square" rtlCol="0">
            <a:spAutoFit/>
          </a:bodyPr>
          <a:lstStyle/>
          <a:p>
            <a:r>
              <a:rPr lang="en-US" dirty="0" smtClean="0"/>
              <a:t>R</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4</a:t>
            </a:r>
            <a:r>
              <a:rPr lang="en-US" dirty="0" smtClean="0"/>
              <a:t> </a:t>
            </a:r>
            <a:r>
              <a:rPr lang="el-GR" smtClean="0"/>
              <a:t>ΡΥΘΜΙΣΤΕΣ ΤΟΝΟΥ ΚΑΙ ΙΣΟΣΤΑΘΜΙΣΤΕΣ</a:t>
            </a:r>
            <a:endParaRPr lang="el-GR" dirty="0"/>
          </a:p>
        </p:txBody>
      </p:sp>
      <p:sp>
        <p:nvSpPr>
          <p:cNvPr id="5" name="4 - Θέση περιεχομένου"/>
          <p:cNvSpPr>
            <a:spLocks noGrp="1"/>
          </p:cNvSpPr>
          <p:nvPr>
            <p:ph idx="1"/>
          </p:nvPr>
        </p:nvSpPr>
        <p:spPr>
          <a:xfrm>
            <a:off x="457200" y="1714488"/>
            <a:ext cx="8229600" cy="4857784"/>
          </a:xfrm>
        </p:spPr>
        <p:txBody>
          <a:bodyPr>
            <a:normAutofit fontScale="92500" lnSpcReduction="10000"/>
          </a:bodyPr>
          <a:lstStyle/>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Clr>
                <a:srgbClr val="C00000"/>
              </a:buClr>
              <a:buFont typeface="Wingdings" pitchFamily="2" charset="2"/>
              <a:buChar char="Ø"/>
            </a:pPr>
            <a:endParaRPr lang="el-GR" sz="2000" dirty="0" smtClean="0"/>
          </a:p>
          <a:p>
            <a:pPr marL="0" indent="0" algn="just" defTabSz="252000">
              <a:lnSpc>
                <a:spcPct val="150000"/>
              </a:lnSpc>
              <a:spcBef>
                <a:spcPts val="0"/>
              </a:spcBef>
              <a:buClr>
                <a:srgbClr val="C00000"/>
              </a:buClr>
              <a:buNone/>
            </a:pPr>
            <a:endParaRPr lang="el-GR" sz="2000" dirty="0" smtClean="0"/>
          </a:p>
          <a:p>
            <a:pPr marL="0" indent="0" algn="just" defTabSz="252000">
              <a:lnSpc>
                <a:spcPct val="150000"/>
              </a:lnSpc>
              <a:spcBef>
                <a:spcPts val="0"/>
              </a:spcBef>
              <a:buClr>
                <a:srgbClr val="C00000"/>
              </a:buClr>
              <a:buFont typeface="Wingdings" pitchFamily="2" charset="2"/>
              <a:buChar char="Ø"/>
            </a:pPr>
            <a:r>
              <a:rPr lang="el-GR" sz="2400" dirty="0" smtClean="0">
                <a:latin typeface="Times New Roman" pitchFamily="18" charset="0"/>
                <a:cs typeface="Times New Roman" pitchFamily="18" charset="0"/>
              </a:rPr>
              <a:t>Οι Υ.Σ. ρυθμίζονται από τον κλάδο </a:t>
            </a:r>
            <a:r>
              <a:rPr lang="en-US" sz="2400" dirty="0" smtClean="0">
                <a:latin typeface="Times New Roman" pitchFamily="18" charset="0"/>
                <a:cs typeface="Times New Roman" pitchFamily="18" charset="0"/>
              </a:rPr>
              <a:t>C</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C</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και το </a:t>
            </a:r>
            <a:r>
              <a:rPr lang="en-US" sz="2400" dirty="0" smtClean="0">
                <a:latin typeface="Times New Roman" pitchFamily="18" charset="0"/>
                <a:cs typeface="Times New Roman" pitchFamily="18" charset="0"/>
              </a:rPr>
              <a:t>R</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ρυθμίζει τις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υψηλές </a:t>
            </a:r>
            <a:r>
              <a:rPr lang="el-GR" sz="2400" dirty="0" smtClean="0">
                <a:latin typeface="Times New Roman" pitchFamily="18" charset="0"/>
                <a:cs typeface="Times New Roman" pitchFamily="18" charset="0"/>
              </a:rPr>
              <a:t>συχνότητες.</a:t>
            </a:r>
          </a:p>
          <a:p>
            <a:pPr marL="0" indent="0" algn="just" defTabSz="252000">
              <a:lnSpc>
                <a:spcPct val="150000"/>
              </a:lnSpc>
              <a:spcBef>
                <a:spcPts val="0"/>
              </a:spcBef>
              <a:buClr>
                <a:srgbClr val="C00000"/>
              </a:buClr>
              <a:buFont typeface="Wingdings" pitchFamily="2" charset="2"/>
              <a:buChar char="Ø"/>
            </a:pPr>
            <a:r>
              <a:rPr lang="el-GR" sz="2400" dirty="0" smtClean="0">
                <a:latin typeface="Times New Roman" pitchFamily="18" charset="0"/>
                <a:cs typeface="Times New Roman" pitchFamily="18" charset="0"/>
              </a:rPr>
              <a:t> Οι Χ.Σ. αναπτύσσονται στον κλάδο </a:t>
            </a:r>
            <a:r>
              <a:rPr lang="en-US" sz="2400" dirty="0" smtClean="0">
                <a:latin typeface="Times New Roman" pitchFamily="18" charset="0"/>
                <a:cs typeface="Times New Roman" pitchFamily="18" charset="0"/>
              </a:rPr>
              <a:t>C</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όπου βραχυκυκλώνει τις Υ.Σ. </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και η </a:t>
            </a:r>
            <a:r>
              <a:rPr lang="el-GR" sz="2400" dirty="0" smtClean="0">
                <a:latin typeface="Times New Roman" pitchFamily="18" charset="0"/>
                <a:cs typeface="Times New Roman" pitchFamily="18" charset="0"/>
              </a:rPr>
              <a:t>ρύθμισής τους </a:t>
            </a:r>
            <a:r>
              <a:rPr lang="el-GR" sz="2400" dirty="0" smtClean="0">
                <a:latin typeface="Times New Roman" pitchFamily="18" charset="0"/>
                <a:cs typeface="Times New Roman" pitchFamily="18" charset="0"/>
              </a:rPr>
              <a:t>γίν</a:t>
            </a:r>
            <a:r>
              <a:rPr lang="el-GR" sz="2400" dirty="0" smtClean="0">
                <a:latin typeface="Times New Roman" pitchFamily="18" charset="0"/>
                <a:cs typeface="Times New Roman" pitchFamily="18" charset="0"/>
              </a:rPr>
              <a:t>ετ</a:t>
            </a:r>
            <a:r>
              <a:rPr lang="el-GR" sz="2400" dirty="0" smtClean="0">
                <a:latin typeface="Times New Roman" pitchFamily="18" charset="0"/>
                <a:cs typeface="Times New Roman" pitchFamily="18" charset="0"/>
              </a:rPr>
              <a:t>αι </a:t>
            </a:r>
            <a:r>
              <a:rPr lang="el-GR" sz="2400" dirty="0" smtClean="0">
                <a:latin typeface="Times New Roman" pitchFamily="18" charset="0"/>
                <a:cs typeface="Times New Roman" pitchFamily="18" charset="0"/>
              </a:rPr>
              <a:t>από το </a:t>
            </a:r>
            <a:r>
              <a:rPr lang="en-US" sz="2400" dirty="0" smtClean="0">
                <a:latin typeface="Times New Roman" pitchFamily="18" charset="0"/>
                <a:cs typeface="Times New Roman" pitchFamily="18" charset="0"/>
              </a:rPr>
              <a:t>R</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083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l-GR" sz="2400" dirty="0" smtClean="0">
                <a:solidFill>
                  <a:srgbClr val="00B050"/>
                </a:solidFill>
                <a:latin typeface="+mj-lt"/>
                <a:ea typeface="+mj-ea"/>
                <a:cs typeface="+mj-cs"/>
              </a:rPr>
              <a:t>Κυκλώματα ρύθμισης χαμηλών συχνοτήτων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120835" name="Picture 3"/>
          <p:cNvPicPr>
            <a:picLocks noChangeAspect="1" noChangeArrowheads="1"/>
          </p:cNvPicPr>
          <p:nvPr/>
        </p:nvPicPr>
        <p:blipFill>
          <a:blip r:embed="rId4"/>
          <a:srcRect/>
          <a:stretch>
            <a:fillRect/>
          </a:stretch>
        </p:blipFill>
        <p:spPr bwMode="auto">
          <a:xfrm>
            <a:off x="1555244" y="1643049"/>
            <a:ext cx="5231334" cy="25571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4</a:t>
            </a:r>
            <a:r>
              <a:rPr lang="en-US" dirty="0" smtClean="0"/>
              <a:t> </a:t>
            </a:r>
            <a:r>
              <a:rPr lang="el-GR" smtClean="0"/>
              <a:t>ΡΥΘΜΙΣΤΕΣ ΤΟΝΟΥ ΚΑΙ ΙΣΟΣΤΑΘΜΙΣΤΕΣ</a:t>
            </a:r>
            <a:endParaRPr lang="el-GR" dirty="0"/>
          </a:p>
        </p:txBody>
      </p:sp>
      <p:sp>
        <p:nvSpPr>
          <p:cNvPr id="5" name="4 - Θέση περιεχομένου"/>
          <p:cNvSpPr>
            <a:spLocks noGrp="1"/>
          </p:cNvSpPr>
          <p:nvPr>
            <p:ph idx="1"/>
          </p:nvPr>
        </p:nvSpPr>
        <p:spPr>
          <a:xfrm>
            <a:off x="457200" y="1714488"/>
            <a:ext cx="8229600" cy="4857784"/>
          </a:xfrm>
        </p:spPr>
        <p:txBody>
          <a:bodyPr>
            <a:normAutofit fontScale="92500" lnSpcReduction="10000"/>
          </a:bodyPr>
          <a:lstStyle/>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lnSpc>
                <a:spcPct val="150000"/>
              </a:lnSpc>
              <a:spcBef>
                <a:spcPts val="0"/>
              </a:spcBef>
              <a:buNone/>
            </a:pPr>
            <a:endParaRPr lang="el-GR" sz="2000" dirty="0" smtClean="0"/>
          </a:p>
          <a:p>
            <a:pPr marL="0" indent="0" algn="just" defTabSz="252000">
              <a:spcBef>
                <a:spcPts val="0"/>
              </a:spcBef>
              <a:buClr>
                <a:srgbClr val="C00000"/>
              </a:buClr>
              <a:buFont typeface="Wingdings" pitchFamily="2" charset="2"/>
              <a:buChar char="Ø"/>
            </a:pPr>
            <a:r>
              <a:rPr lang="en-US" sz="2400" dirty="0" smtClean="0"/>
              <a:t> </a:t>
            </a:r>
            <a:r>
              <a:rPr lang="el-GR" sz="2000" dirty="0" smtClean="0"/>
              <a:t>Είναι ηλεκτρονικές διατάξεις (παθητικές), που χρησιμοποιούνται κυρίως </a:t>
            </a:r>
            <a:r>
              <a:rPr lang="el-GR" sz="2000" dirty="0" smtClean="0"/>
              <a:t>για 	στερεοφωνικά </a:t>
            </a:r>
            <a:r>
              <a:rPr lang="el-GR" sz="2000" dirty="0" smtClean="0"/>
              <a:t>συστήματα.</a:t>
            </a:r>
          </a:p>
          <a:p>
            <a:pPr marL="0" indent="0" algn="just" defTabSz="252000">
              <a:spcBef>
                <a:spcPts val="0"/>
              </a:spcBef>
              <a:buClr>
                <a:srgbClr val="C00000"/>
              </a:buClr>
              <a:buFont typeface="Wingdings" pitchFamily="2" charset="2"/>
              <a:buChar char="Ø"/>
            </a:pPr>
            <a:r>
              <a:rPr lang="el-GR" sz="2000" dirty="0" smtClean="0"/>
              <a:t> Έχουν ως σκοπό να ρυθμίσουν τη στάθμη των ηχητικών σημάτων των δύο 	καναλιών είτε με τη βοήθεια ενός ρυθμιστικού είτε με τη βοήθεια δύο 	ρυθμιστικών.</a:t>
            </a:r>
          </a:p>
          <a:p>
            <a:pPr marL="0" indent="0" algn="just" defTabSz="252000">
              <a:spcBef>
                <a:spcPts val="0"/>
              </a:spcBef>
              <a:buClr>
                <a:srgbClr val="C00000"/>
              </a:buClr>
              <a:buFont typeface="Wingdings" pitchFamily="2" charset="2"/>
              <a:buChar char="Ø"/>
            </a:pPr>
            <a:r>
              <a:rPr lang="el-GR" sz="2000" dirty="0" smtClean="0"/>
              <a:t> Αποτελείται από δύο ποτενσιόμετρα </a:t>
            </a:r>
            <a:r>
              <a:rPr lang="en-US" sz="2000" dirty="0" smtClean="0"/>
              <a:t>R1 </a:t>
            </a:r>
            <a:r>
              <a:rPr lang="el-GR" sz="2000" dirty="0" smtClean="0"/>
              <a:t>και </a:t>
            </a:r>
            <a:r>
              <a:rPr lang="en-US" sz="2000" dirty="0" smtClean="0"/>
              <a:t>R2, </a:t>
            </a:r>
            <a:r>
              <a:rPr lang="el-GR" sz="2000" dirty="0" smtClean="0"/>
              <a:t>που έχουν </a:t>
            </a:r>
            <a:r>
              <a:rPr lang="el-GR" sz="2000" dirty="0" err="1" smtClean="0"/>
              <a:t>αντιδιαμετρική</a:t>
            </a:r>
            <a:r>
              <a:rPr lang="el-GR" sz="2000" dirty="0" smtClean="0"/>
              <a:t> 	ρύθμιση.</a:t>
            </a:r>
          </a:p>
          <a:p>
            <a:pPr marL="0" indent="0" algn="just" defTabSz="252000">
              <a:spcBef>
                <a:spcPts val="0"/>
              </a:spcBef>
              <a:buClr>
                <a:srgbClr val="C00000"/>
              </a:buClr>
              <a:buFont typeface="Wingdings" pitchFamily="2" charset="2"/>
              <a:buChar char="Ø"/>
            </a:pPr>
            <a:r>
              <a:rPr lang="el-GR" sz="2000" dirty="0" smtClean="0"/>
              <a:t> Όταν κάνουμε ρύθμιση αποκοπής του αριστερού καναλιού, τότε το </a:t>
            </a:r>
            <a:r>
              <a:rPr lang="en-US" sz="2000" dirty="0" smtClean="0"/>
              <a:t>R2 </a:t>
            </a:r>
            <a:r>
              <a:rPr lang="el-GR" sz="2000" dirty="0" smtClean="0"/>
              <a:t>	πηγαίνει προς τα πάνω μειώνοντας την αντίσταση, ενώ το </a:t>
            </a:r>
            <a:r>
              <a:rPr lang="en-US" sz="2000" dirty="0" smtClean="0"/>
              <a:t>R1 </a:t>
            </a:r>
            <a:r>
              <a:rPr lang="el-GR" sz="2000" dirty="0" smtClean="0"/>
              <a:t>αυξάνει την 	αντίσταση και αποκόπτει το αριστερό κανάλι.</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185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err="1" smtClean="0">
                <a:ln>
                  <a:noFill/>
                </a:ln>
                <a:solidFill>
                  <a:srgbClr val="00B050"/>
                </a:solidFill>
                <a:effectLst/>
                <a:uLnTx/>
                <a:uFillTx/>
                <a:latin typeface="+mj-lt"/>
                <a:ea typeface="+mj-ea"/>
                <a:cs typeface="+mj-cs"/>
              </a:rPr>
              <a:t>Ισοσταθμιστές</a:t>
            </a:r>
            <a:r>
              <a:rPr kumimoji="0" lang="el-GR" sz="2400" b="0" i="0" u="none" strike="noStrike" kern="1200" cap="none" spc="0" normalizeH="0" noProof="0" dirty="0" smtClean="0">
                <a:ln>
                  <a:noFill/>
                </a:ln>
                <a:solidFill>
                  <a:srgbClr val="00B050"/>
                </a:solidFill>
                <a:effectLst/>
                <a:uLnTx/>
                <a:uFillTx/>
                <a:latin typeface="+mj-lt"/>
                <a:ea typeface="+mj-ea"/>
                <a:cs typeface="+mj-cs"/>
              </a:rPr>
              <a:t> (</a:t>
            </a:r>
            <a:r>
              <a:rPr kumimoji="0" lang="en-US" sz="2400" b="0" i="0" u="none" strike="noStrike" kern="1200" cap="none" spc="0" normalizeH="0" noProof="0" dirty="0" smtClean="0">
                <a:ln>
                  <a:noFill/>
                </a:ln>
                <a:solidFill>
                  <a:srgbClr val="00B050"/>
                </a:solidFill>
                <a:effectLst/>
                <a:uLnTx/>
                <a:uFillTx/>
                <a:latin typeface="+mj-lt"/>
                <a:ea typeface="+mj-ea"/>
                <a:cs typeface="+mj-cs"/>
              </a:rPr>
              <a:t>Balance Control)</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8" name="7 - Εικόνα" descr="1.4.2.jpg"/>
          <p:cNvPicPr>
            <a:picLocks noChangeAspect="1"/>
          </p:cNvPicPr>
          <p:nvPr/>
        </p:nvPicPr>
        <p:blipFill>
          <a:blip r:embed="rId4"/>
          <a:stretch>
            <a:fillRect/>
          </a:stretch>
        </p:blipFill>
        <p:spPr>
          <a:xfrm>
            <a:off x="1214414" y="1500174"/>
            <a:ext cx="6215106" cy="228601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5</a:t>
            </a:r>
            <a:r>
              <a:rPr lang="en-US" dirty="0" smtClean="0"/>
              <a:t> </a:t>
            </a:r>
            <a:r>
              <a:rPr lang="el-GR" sz="2200" dirty="0" smtClean="0"/>
              <a:t>Σύστημα </a:t>
            </a:r>
            <a:r>
              <a:rPr lang="el-GR" sz="2200" dirty="0" err="1" smtClean="0"/>
              <a:t>αποθορυβοποιησησ</a:t>
            </a:r>
            <a:r>
              <a:rPr lang="el-GR" sz="2200" dirty="0" smtClean="0"/>
              <a:t> – </a:t>
            </a:r>
            <a:r>
              <a:rPr lang="el-GR" sz="2200" dirty="0" err="1" smtClean="0"/>
              <a:t>περιορισμοσ</a:t>
            </a:r>
            <a:r>
              <a:rPr lang="el-GR" sz="2200" dirty="0" smtClean="0"/>
              <a:t> </a:t>
            </a:r>
            <a:r>
              <a:rPr lang="el-GR" sz="2200" dirty="0" err="1" smtClean="0"/>
              <a:t>θορυβου</a:t>
            </a:r>
            <a:endParaRPr lang="el-GR" dirty="0"/>
          </a:p>
        </p:txBody>
      </p:sp>
      <p:sp>
        <p:nvSpPr>
          <p:cNvPr id="5" name="4 - Θέση περιεχομένου"/>
          <p:cNvSpPr>
            <a:spLocks noGrp="1"/>
          </p:cNvSpPr>
          <p:nvPr>
            <p:ph idx="1"/>
          </p:nvPr>
        </p:nvSpPr>
        <p:spPr>
          <a:xfrm>
            <a:off x="428596" y="1500174"/>
            <a:ext cx="8229600" cy="5214974"/>
          </a:xfrm>
        </p:spPr>
        <p:txBody>
          <a:bodyPr>
            <a:normAutofit fontScale="92500" lnSpcReduction="20000"/>
          </a:bodyPr>
          <a:lstStyle/>
          <a:p>
            <a:pPr marL="0" indent="0" algn="just" defTabSz="252000">
              <a:spcBef>
                <a:spcPts val="0"/>
              </a:spcBef>
              <a:buClr>
                <a:srgbClr val="C00000"/>
              </a:buClr>
              <a:buNone/>
            </a:pP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Στόχος</a:t>
            </a:r>
            <a:r>
              <a:rPr lang="el-GR" sz="2400" dirty="0" smtClean="0">
                <a:latin typeface="Times New Roman" pitchFamily="18" charset="0"/>
                <a:cs typeface="Times New Roman" pitchFamily="18" charset="0"/>
              </a:rPr>
              <a:t> του</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συστήματος </a:t>
            </a:r>
            <a:r>
              <a:rPr lang="en-US" sz="2400" dirty="0" smtClean="0">
                <a:latin typeface="Times New Roman" pitchFamily="18" charset="0"/>
                <a:cs typeface="Times New Roman" pitchFamily="18" charset="0"/>
              </a:rPr>
              <a:t>Dolby B,</a:t>
            </a:r>
            <a:r>
              <a:rPr lang="el-GR" sz="2400" dirty="0" smtClean="0">
                <a:latin typeface="Times New Roman" pitchFamily="18" charset="0"/>
                <a:cs typeface="Times New Roman" pitchFamily="18" charset="0"/>
              </a:rPr>
              <a:t> είναι να μειώσει το θόρυβο της ταινίας των φορητών ή των επιτραπέζιων μονοφωνικών και στερεοφωνικών κασετοφώνων.</a:t>
            </a:r>
          </a:p>
          <a:p>
            <a:pPr marL="0" indent="0" algn="just" defTabSz="252000">
              <a:spcBef>
                <a:spcPts val="0"/>
              </a:spcBef>
              <a:buClr>
                <a:srgbClr val="C00000"/>
              </a:buClr>
              <a:buNone/>
            </a:pP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Διαθέτει</a:t>
            </a:r>
            <a:r>
              <a:rPr lang="el-GR" sz="2400" dirty="0" smtClean="0">
                <a:latin typeface="Times New Roman" pitchFamily="18" charset="0"/>
                <a:cs typeface="Times New Roman" pitchFamily="18" charset="0"/>
              </a:rPr>
              <a:t> ένα δυναμικό φίλτρο, που προκαλεί </a:t>
            </a:r>
            <a:r>
              <a:rPr lang="el-GR" sz="2400" dirty="0" smtClean="0">
                <a:latin typeface="Times New Roman" pitchFamily="18" charset="0"/>
                <a:cs typeface="Times New Roman" pitchFamily="18" charset="0"/>
              </a:rPr>
              <a:t>συστολή - διαστολή </a:t>
            </a:r>
            <a:r>
              <a:rPr lang="el-GR" sz="2400" dirty="0" smtClean="0">
                <a:latin typeface="Times New Roman" pitchFamily="18" charset="0"/>
                <a:cs typeface="Times New Roman" pitchFamily="18" charset="0"/>
              </a:rPr>
              <a:t>σε μια ορισμένη ζώνη συχνοτήτων (φίλτρο με μεταβαλλόμενο εύρος ζώνης συχνοτήτων).</a:t>
            </a:r>
          </a:p>
          <a:p>
            <a:pPr marL="0" indent="0" algn="just" defTabSz="252000">
              <a:spcBef>
                <a:spcPts val="0"/>
              </a:spcBef>
              <a:buClr>
                <a:srgbClr val="C00000"/>
              </a:buClr>
              <a:buNone/>
            </a:pPr>
            <a:r>
              <a:rPr lang="el-GR" sz="2400" dirty="0" smtClean="0">
                <a:latin typeface="Times New Roman" pitchFamily="18" charset="0"/>
                <a:cs typeface="Times New Roman" pitchFamily="18" charset="0"/>
              </a:rPr>
              <a:t>Το </a:t>
            </a: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εύρος ζώνης συχνοτήτων δράσης </a:t>
            </a:r>
            <a:r>
              <a:rPr lang="el-GR" sz="2400" dirty="0" smtClean="0">
                <a:latin typeface="Times New Roman" pitchFamily="18" charset="0"/>
                <a:cs typeface="Times New Roman" pitchFamily="18" charset="0"/>
              </a:rPr>
              <a:t>του δυναμικού φίλτρου εξαρτάται από τη στάθμη του μετάδοση ηχητικού σήματος. Οι τιμές του φίλτρου είναι από 250 έως 20000</a:t>
            </a:r>
            <a:r>
              <a:rPr lang="en-US" sz="2400" dirty="0" smtClean="0">
                <a:latin typeface="Times New Roman" pitchFamily="18" charset="0"/>
                <a:cs typeface="Times New Roman" pitchFamily="18" charset="0"/>
              </a:rPr>
              <a:t> Hz </a:t>
            </a:r>
            <a:r>
              <a:rPr lang="el-GR" sz="2400" dirty="0" smtClean="0">
                <a:latin typeface="Times New Roman" pitchFamily="18" charset="0"/>
                <a:cs typeface="Times New Roman" pitchFamily="18" charset="0"/>
              </a:rPr>
              <a:t>και η μείωση θορύβου για συχνότητα πάνω από 4000 </a:t>
            </a:r>
            <a:r>
              <a:rPr lang="en-US" sz="2400" dirty="0" smtClean="0">
                <a:latin typeface="Times New Roman" pitchFamily="18" charset="0"/>
                <a:cs typeface="Times New Roman" pitchFamily="18" charset="0"/>
              </a:rPr>
              <a:t>Hz </a:t>
            </a:r>
            <a:r>
              <a:rPr lang="el-GR" sz="2400" dirty="0" smtClean="0">
                <a:latin typeface="Times New Roman" pitchFamily="18" charset="0"/>
                <a:cs typeface="Times New Roman" pitchFamily="18" charset="0"/>
              </a:rPr>
              <a:t>είναι περίπου 10</a:t>
            </a:r>
            <a:r>
              <a:rPr lang="en-US" sz="2400" dirty="0" smtClean="0">
                <a:latin typeface="Times New Roman" pitchFamily="18" charset="0"/>
                <a:cs typeface="Times New Roman" pitchFamily="18" charset="0"/>
              </a:rPr>
              <a:t>dB.</a:t>
            </a:r>
          </a:p>
          <a:p>
            <a:pPr marL="0" indent="0" algn="just" defTabSz="252000">
              <a:spcBef>
                <a:spcPts val="0"/>
              </a:spcBef>
              <a:buClr>
                <a:srgbClr val="C00000"/>
              </a:buClr>
              <a:buNone/>
            </a:pPr>
            <a:r>
              <a:rPr lang="el-GR" sz="2400" dirty="0" smtClean="0">
                <a:latin typeface="Times New Roman" pitchFamily="18" charset="0"/>
                <a:cs typeface="Times New Roman" pitchFamily="18" charset="0"/>
              </a:rPr>
              <a:t>Η </a:t>
            </a: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διαδικασία αποθορυβοποίησης </a:t>
            </a:r>
            <a:r>
              <a:rPr lang="el-GR" sz="2400" dirty="0" smtClean="0">
                <a:latin typeface="Times New Roman" pitchFamily="18" charset="0"/>
                <a:cs typeface="Times New Roman" pitchFamily="18" charset="0"/>
              </a:rPr>
              <a:t>γίνεται:</a:t>
            </a:r>
          </a:p>
          <a:p>
            <a:pPr marL="0" indent="0" algn="just" defTabSz="252000">
              <a:spcBef>
                <a:spcPts val="0"/>
              </a:spcBef>
              <a:buClr>
                <a:srgbClr val="C00000"/>
              </a:buClr>
              <a:buNone/>
            </a:pP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(α)</a:t>
            </a:r>
            <a:r>
              <a:rPr lang="el-GR" sz="2400" dirty="0" smtClean="0">
                <a:latin typeface="Times New Roman" pitchFamily="18" charset="0"/>
                <a:cs typeface="Times New Roman" pitchFamily="18" charset="0"/>
              </a:rPr>
              <a:t> Πριν την εγγραφή της ταινίας το ηχητικό σήμα υφίσταται ενίσχυση των </a:t>
            </a:r>
            <a:r>
              <a:rPr lang="el-GR" sz="2400" dirty="0" smtClean="0">
                <a:latin typeface="Times New Roman" pitchFamily="18" charset="0"/>
                <a:cs typeface="Times New Roman" pitchFamily="18" charset="0"/>
              </a:rPr>
              <a:t>Υ.Σ</a:t>
            </a:r>
            <a:r>
              <a:rPr lang="el-GR" sz="2400" dirty="0" smtClean="0">
                <a:latin typeface="Times New Roman" pitchFamily="18" charset="0"/>
                <a:cs typeface="Times New Roman" pitchFamily="18" charset="0"/>
              </a:rPr>
              <a:t>., ώστε ο λόγος </a:t>
            </a:r>
            <a:r>
              <a:rPr lang="en-US" sz="2400" dirty="0" smtClean="0">
                <a:latin typeface="Times New Roman" pitchFamily="18" charset="0"/>
                <a:cs typeface="Times New Roman" pitchFamily="18" charset="0"/>
              </a:rPr>
              <a:t>S/N </a:t>
            </a:r>
            <a:r>
              <a:rPr lang="el-GR" sz="2400" dirty="0" smtClean="0">
                <a:latin typeface="Times New Roman" pitchFamily="18" charset="0"/>
                <a:cs typeface="Times New Roman" pitchFamily="18" charset="0"/>
              </a:rPr>
              <a:t>να είναι μεγάλος και μετά ακολουθεί η εγγραφή.</a:t>
            </a:r>
          </a:p>
          <a:p>
            <a:pPr marL="0" indent="0" algn="just" defTabSz="252000">
              <a:spcBef>
                <a:spcPts val="0"/>
              </a:spcBef>
              <a:buClr>
                <a:srgbClr val="C00000"/>
              </a:buClr>
              <a:buNone/>
            </a:pP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(β) </a:t>
            </a:r>
            <a:r>
              <a:rPr lang="el-GR" sz="2400" dirty="0" smtClean="0">
                <a:latin typeface="Times New Roman" pitchFamily="18" charset="0"/>
                <a:cs typeface="Times New Roman" pitchFamily="18" charset="0"/>
              </a:rPr>
              <a:t>Κατά τη διάρκεια της αναπαραγωγής της ταινίας, (όπου υπάρχει και ο </a:t>
            </a:r>
            <a:r>
              <a:rPr lang="el-GR" sz="2400" dirty="0" smtClean="0">
                <a:latin typeface="Times New Roman" pitchFamily="18" charset="0"/>
                <a:cs typeface="Times New Roman" pitchFamily="18" charset="0"/>
              </a:rPr>
              <a:t>θόρυβος</a:t>
            </a:r>
            <a:r>
              <a:rPr lang="el-GR" sz="2400" dirty="0" smtClean="0">
                <a:latin typeface="Times New Roman" pitchFamily="18" charset="0"/>
                <a:cs typeface="Times New Roman" pitchFamily="18" charset="0"/>
              </a:rPr>
              <a:t>) λαμβάνει χώρα η αντίθετη διαδικασία, δηλαδή τα σήματα των 	Υ.Σ. που ενισχύθηκαν συμπιέζονται κατά το ίδιο ποσοστό όπως και ο </a:t>
            </a:r>
            <a:r>
              <a:rPr lang="el-GR" sz="2400" dirty="0" smtClean="0">
                <a:latin typeface="Times New Roman" pitchFamily="18" charset="0"/>
                <a:cs typeface="Times New Roman" pitchFamily="18" charset="0"/>
              </a:rPr>
              <a:t>θόρυβος</a:t>
            </a:r>
            <a:r>
              <a:rPr lang="el-GR" sz="2400" dirty="0" smtClean="0">
                <a:latin typeface="Times New Roman" pitchFamily="18" charset="0"/>
                <a:cs typeface="Times New Roman" pitchFamily="18" charset="0"/>
              </a:rPr>
              <a:t>.</a:t>
            </a:r>
          </a:p>
          <a:p>
            <a:pPr marL="0" indent="0" algn="just" defTabSz="252000">
              <a:spcBef>
                <a:spcPts val="0"/>
              </a:spcBef>
              <a:buClr>
                <a:srgbClr val="C00000"/>
              </a:buClr>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288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smtClean="0">
                <a:ln>
                  <a:noFill/>
                </a:ln>
                <a:solidFill>
                  <a:srgbClr val="00B050"/>
                </a:solidFill>
                <a:effectLst/>
                <a:uLnTx/>
                <a:uFillTx/>
                <a:latin typeface="+mj-lt"/>
                <a:ea typeface="+mj-ea"/>
                <a:cs typeface="+mj-cs"/>
              </a:rPr>
              <a:t>Σύστημα αποθορυβοποίησης </a:t>
            </a:r>
            <a:r>
              <a:rPr kumimoji="0" lang="en-US" sz="2400" b="0" i="0" u="none" strike="noStrike" kern="1200" cap="none" spc="0" normalizeH="0" baseline="0" noProof="0" dirty="0" smtClean="0">
                <a:ln>
                  <a:noFill/>
                </a:ln>
                <a:solidFill>
                  <a:srgbClr val="00B050"/>
                </a:solidFill>
                <a:effectLst/>
                <a:uLnTx/>
                <a:uFillTx/>
                <a:latin typeface="+mj-lt"/>
                <a:ea typeface="+mj-ea"/>
                <a:cs typeface="+mj-cs"/>
              </a:rPr>
              <a:t>Dolby B</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5</a:t>
            </a:r>
            <a:r>
              <a:rPr lang="en-US" dirty="0" smtClean="0"/>
              <a:t> </a:t>
            </a:r>
            <a:r>
              <a:rPr lang="el-GR" sz="2200" dirty="0" smtClean="0"/>
              <a:t>Σύστημα </a:t>
            </a:r>
            <a:r>
              <a:rPr lang="el-GR" sz="2200" dirty="0" err="1" smtClean="0"/>
              <a:t>αποθορυβοποιησησ</a:t>
            </a:r>
            <a:r>
              <a:rPr lang="el-GR" sz="2200" dirty="0" smtClean="0"/>
              <a:t> – </a:t>
            </a:r>
            <a:r>
              <a:rPr lang="el-GR" sz="2200" dirty="0" err="1" smtClean="0"/>
              <a:t>περιορισμοσ</a:t>
            </a:r>
            <a:r>
              <a:rPr lang="el-GR" sz="2200" dirty="0" smtClean="0"/>
              <a:t> </a:t>
            </a:r>
            <a:r>
              <a:rPr lang="el-GR" sz="2200" dirty="0" err="1" smtClean="0"/>
              <a:t>θορυβου</a:t>
            </a:r>
            <a:endParaRPr lang="el-GR" dirty="0"/>
          </a:p>
        </p:txBody>
      </p:sp>
      <p:sp>
        <p:nvSpPr>
          <p:cNvPr id="5" name="4 - Θέση περιεχομένου"/>
          <p:cNvSpPr>
            <a:spLocks noGrp="1"/>
          </p:cNvSpPr>
          <p:nvPr>
            <p:ph idx="1"/>
          </p:nvPr>
        </p:nvSpPr>
        <p:spPr>
          <a:xfrm>
            <a:off x="428596" y="1500174"/>
            <a:ext cx="8229600" cy="5214974"/>
          </a:xfrm>
        </p:spPr>
        <p:txBody>
          <a:bodyPr>
            <a:normAutofit fontScale="92500"/>
          </a:bodyPr>
          <a:lstStyle/>
          <a:p>
            <a:pPr marL="0" indent="0" algn="just" defTabSz="252000">
              <a:spcBef>
                <a:spcPts val="0"/>
              </a:spcBef>
              <a:buClr>
                <a:srgbClr val="C00000"/>
              </a:buClr>
              <a:buNone/>
            </a:pPr>
            <a:r>
              <a:rPr lang="el-GR" sz="2400" dirty="0" smtClean="0">
                <a:latin typeface="Times New Roman" pitchFamily="18" charset="0"/>
                <a:cs typeface="Times New Roman" pitchFamily="18" charset="0"/>
              </a:rPr>
              <a:t>Το </a:t>
            </a:r>
            <a:r>
              <a:rPr lang="el-GR" sz="24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εύρος ζώνης συχνοτήτων δράσης </a:t>
            </a:r>
            <a:r>
              <a:rPr lang="el-GR" sz="2400" dirty="0" smtClean="0">
                <a:latin typeface="Times New Roman" pitchFamily="18" charset="0"/>
                <a:cs typeface="Times New Roman" pitchFamily="18" charset="0"/>
              </a:rPr>
              <a:t>του συστήματος </a:t>
            </a:r>
            <a:r>
              <a:rPr lang="en-US" sz="2400" dirty="0" smtClean="0">
                <a:latin typeface="Times New Roman" pitchFamily="18" charset="0"/>
                <a:cs typeface="Times New Roman" pitchFamily="18" charset="0"/>
              </a:rPr>
              <a:t>Dolby C </a:t>
            </a:r>
            <a:r>
              <a:rPr lang="el-GR" sz="2400" dirty="0" smtClean="0">
                <a:latin typeface="Times New Roman" pitchFamily="18" charset="0"/>
                <a:cs typeface="Times New Roman" pitchFamily="18" charset="0"/>
              </a:rPr>
              <a:t>είναι:</a:t>
            </a:r>
          </a:p>
          <a:p>
            <a:pPr marL="457200" indent="-457200" algn="just" defTabSz="252000">
              <a:spcBef>
                <a:spcPts val="0"/>
              </a:spcBef>
              <a:buClr>
                <a:srgbClr val="C00000"/>
              </a:buClr>
              <a:buAutoNum type="arabicParenBoth"/>
            </a:pPr>
            <a:r>
              <a:rPr lang="el-GR" sz="2400" dirty="0" smtClean="0">
                <a:latin typeface="Times New Roman" pitchFamily="18" charset="0"/>
                <a:cs typeface="Times New Roman" pitchFamily="18" charset="0"/>
              </a:rPr>
              <a:t>Από τους 100 </a:t>
            </a:r>
            <a:r>
              <a:rPr lang="en-US" sz="2400" dirty="0" smtClean="0">
                <a:latin typeface="Times New Roman" pitchFamily="18" charset="0"/>
                <a:cs typeface="Times New Roman" pitchFamily="18" charset="0"/>
              </a:rPr>
              <a:t>Hz </a:t>
            </a:r>
            <a:r>
              <a:rPr lang="el-GR" sz="2400" dirty="0" smtClean="0">
                <a:latin typeface="Times New Roman" pitchFamily="18" charset="0"/>
                <a:cs typeface="Times New Roman" pitchFamily="18" charset="0"/>
              </a:rPr>
              <a:t>περίπου με μείωση 3</a:t>
            </a:r>
            <a:r>
              <a:rPr lang="en-US" sz="2400" dirty="0" smtClean="0">
                <a:latin typeface="Times New Roman" pitchFamily="18" charset="0"/>
                <a:cs typeface="Times New Roman" pitchFamily="18" charset="0"/>
              </a:rPr>
              <a:t> dB.</a:t>
            </a:r>
          </a:p>
          <a:p>
            <a:pPr marL="457200" indent="-457200" algn="just" defTabSz="252000">
              <a:spcBef>
                <a:spcPts val="0"/>
              </a:spcBef>
              <a:buClr>
                <a:srgbClr val="C00000"/>
              </a:buClr>
              <a:buAutoNum type="arabicParenBoth"/>
            </a:pPr>
            <a:r>
              <a:rPr lang="el-GR" sz="2400" dirty="0" smtClean="0">
                <a:latin typeface="Times New Roman" pitchFamily="18" charset="0"/>
                <a:cs typeface="Times New Roman" pitchFamily="18" charset="0"/>
              </a:rPr>
              <a:t>Από τα 500 </a:t>
            </a:r>
            <a:r>
              <a:rPr lang="en-US" sz="2400" dirty="0" smtClean="0">
                <a:latin typeface="Times New Roman" pitchFamily="18" charset="0"/>
                <a:cs typeface="Times New Roman" pitchFamily="18" charset="0"/>
              </a:rPr>
              <a:t>Hz</a:t>
            </a:r>
            <a:r>
              <a:rPr lang="el-GR" sz="2400" dirty="0" smtClean="0">
                <a:latin typeface="Times New Roman" pitchFamily="18" charset="0"/>
                <a:cs typeface="Times New Roman" pitchFamily="18" charset="0"/>
              </a:rPr>
              <a:t> με μείωση 15 </a:t>
            </a:r>
            <a:r>
              <a:rPr lang="en-US" sz="2400" dirty="0" smtClean="0">
                <a:latin typeface="Times New Roman" pitchFamily="18" charset="0"/>
                <a:cs typeface="Times New Roman" pitchFamily="18" charset="0"/>
              </a:rPr>
              <a:t>dB.</a:t>
            </a:r>
          </a:p>
          <a:p>
            <a:pPr marL="457200" indent="-457200" algn="just" defTabSz="252000">
              <a:spcBef>
                <a:spcPts val="0"/>
              </a:spcBef>
              <a:buClr>
                <a:srgbClr val="C00000"/>
              </a:buClr>
              <a:buAutoNum type="arabicParenBoth"/>
            </a:pPr>
            <a:r>
              <a:rPr lang="el-GR" sz="2400" dirty="0" smtClean="0">
                <a:latin typeface="Times New Roman" pitchFamily="18" charset="0"/>
                <a:cs typeface="Times New Roman" pitchFamily="18" charset="0"/>
              </a:rPr>
              <a:t>Από το 1</a:t>
            </a:r>
            <a:r>
              <a:rPr lang="en-US" sz="2400" dirty="0" smtClean="0">
                <a:latin typeface="Times New Roman" pitchFamily="18" charset="0"/>
                <a:cs typeface="Times New Roman" pitchFamily="18" charset="0"/>
              </a:rPr>
              <a:t> kHz </a:t>
            </a:r>
            <a:r>
              <a:rPr lang="el-GR" sz="2400" dirty="0" smtClean="0">
                <a:latin typeface="Times New Roman" pitchFamily="18" charset="0"/>
                <a:cs typeface="Times New Roman" pitchFamily="18" charset="0"/>
              </a:rPr>
              <a:t>έως τα </a:t>
            </a:r>
            <a:r>
              <a:rPr lang="en-US" sz="2400" dirty="0" smtClean="0">
                <a:latin typeface="Times New Roman" pitchFamily="18" charset="0"/>
                <a:cs typeface="Times New Roman" pitchFamily="18" charset="0"/>
              </a:rPr>
              <a:t>10 kHz </a:t>
            </a:r>
            <a:r>
              <a:rPr lang="el-GR" sz="2400" dirty="0" smtClean="0">
                <a:latin typeface="Times New Roman" pitchFamily="18" charset="0"/>
                <a:cs typeface="Times New Roman" pitchFamily="18" charset="0"/>
              </a:rPr>
              <a:t>με μείωση 20</a:t>
            </a:r>
            <a:r>
              <a:rPr lang="en-US" sz="2400" dirty="0" smtClean="0">
                <a:latin typeface="Times New Roman" pitchFamily="18" charset="0"/>
                <a:cs typeface="Times New Roman" pitchFamily="18" charset="0"/>
              </a:rPr>
              <a:t> dB.</a:t>
            </a:r>
          </a:p>
          <a:p>
            <a:pPr marL="457200" indent="-457200" algn="just" defTabSz="252000">
              <a:spcBef>
                <a:spcPts val="0"/>
              </a:spcBef>
              <a:buClr>
                <a:srgbClr val="C00000"/>
              </a:buClr>
              <a:buAutoNum type="arabicParenBoth"/>
            </a:pPr>
            <a:r>
              <a:rPr lang="el-GR" sz="2400" dirty="0" smtClean="0">
                <a:latin typeface="Times New Roman" pitchFamily="18" charset="0"/>
                <a:cs typeface="Times New Roman" pitchFamily="18" charset="0"/>
              </a:rPr>
              <a:t>Από τα 10 </a:t>
            </a:r>
            <a:r>
              <a:rPr lang="en-US" sz="2400" dirty="0" smtClean="0">
                <a:latin typeface="Times New Roman" pitchFamily="18" charset="0"/>
                <a:cs typeface="Times New Roman" pitchFamily="18" charset="0"/>
              </a:rPr>
              <a:t>kHz </a:t>
            </a:r>
            <a:r>
              <a:rPr lang="el-GR" sz="2400" dirty="0" smtClean="0">
                <a:latin typeface="Times New Roman" pitchFamily="18" charset="0"/>
                <a:cs typeface="Times New Roman" pitchFamily="18" charset="0"/>
              </a:rPr>
              <a:t>έως τα </a:t>
            </a:r>
            <a:r>
              <a:rPr lang="en-US" sz="2400" dirty="0" smtClean="0">
                <a:latin typeface="Times New Roman" pitchFamily="18" charset="0"/>
                <a:cs typeface="Times New Roman" pitchFamily="18" charset="0"/>
              </a:rPr>
              <a:t>20 kHz </a:t>
            </a:r>
            <a:r>
              <a:rPr lang="el-GR" sz="2400" dirty="0" smtClean="0">
                <a:latin typeface="Times New Roman" pitchFamily="18" charset="0"/>
                <a:cs typeface="Times New Roman" pitchFamily="18" charset="0"/>
              </a:rPr>
              <a:t>με προοδευτική μείωση από τα 20</a:t>
            </a:r>
            <a:r>
              <a:rPr lang="en-US" sz="2400" dirty="0" smtClean="0">
                <a:latin typeface="Times New Roman" pitchFamily="18" charset="0"/>
                <a:cs typeface="Times New Roman" pitchFamily="18" charset="0"/>
              </a:rPr>
              <a:t> dB </a:t>
            </a:r>
            <a:r>
              <a:rPr lang="el-GR" sz="2400" dirty="0" smtClean="0">
                <a:latin typeface="Times New Roman" pitchFamily="18" charset="0"/>
                <a:cs typeface="Times New Roman" pitchFamily="18" charset="0"/>
              </a:rPr>
              <a:t>στα 10 </a:t>
            </a:r>
            <a:r>
              <a:rPr lang="en-US" sz="2400" dirty="0" smtClean="0">
                <a:latin typeface="Times New Roman" pitchFamily="18" charset="0"/>
                <a:cs typeface="Times New Roman" pitchFamily="18" charset="0"/>
              </a:rPr>
              <a:t>dB.</a:t>
            </a:r>
          </a:p>
          <a:p>
            <a:pPr marL="0" indent="0" algn="just" defTabSz="252000">
              <a:lnSpc>
                <a:spcPct val="150000"/>
              </a:lnSpc>
              <a:spcBef>
                <a:spcPts val="0"/>
              </a:spcBef>
              <a:buClr>
                <a:srgbClr val="C00000"/>
              </a:buClr>
              <a:buNone/>
            </a:pPr>
            <a:r>
              <a:rPr lang="el-GR" sz="2400" dirty="0" smtClean="0">
                <a:latin typeface="Times New Roman" pitchFamily="18" charset="0"/>
                <a:cs typeface="Times New Roman" pitchFamily="18" charset="0"/>
              </a:rPr>
              <a:t>Υπάρχουν κάποια προβλήματα από την μεγάλη μείωση στην μεσαία περιοχή της ζώνης συχνοτήτων όπως:</a:t>
            </a:r>
          </a:p>
          <a:p>
            <a:pPr marL="0" indent="0" algn="just" defTabSz="252000">
              <a:lnSpc>
                <a:spcPct val="150000"/>
              </a:lnSpc>
              <a:spcBef>
                <a:spcPts val="0"/>
              </a:spcBef>
              <a:buClr>
                <a:srgbClr val="C00000"/>
              </a:buClr>
              <a:buNone/>
            </a:pPr>
            <a:r>
              <a:rPr lang="el-G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(α)</a:t>
            </a:r>
            <a:r>
              <a:rPr lang="el-GR" sz="2400" dirty="0" smtClean="0">
                <a:latin typeface="Times New Roman" pitchFamily="18" charset="0"/>
                <a:cs typeface="Times New Roman" pitchFamily="18" charset="0"/>
              </a:rPr>
              <a:t> η κατάργηση των ανοχών που αναφέρει ο κατασκευαστής.</a:t>
            </a:r>
          </a:p>
          <a:p>
            <a:pPr marL="0" indent="0" algn="just" defTabSz="252000">
              <a:lnSpc>
                <a:spcPct val="150000"/>
              </a:lnSpc>
              <a:spcBef>
                <a:spcPts val="0"/>
              </a:spcBef>
              <a:buClr>
                <a:srgbClr val="C00000"/>
              </a:buClr>
              <a:buNone/>
            </a:pPr>
            <a:r>
              <a:rPr lang="el-G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(β)</a:t>
            </a:r>
            <a:r>
              <a:rPr lang="el-GR" sz="2400" dirty="0" smtClean="0">
                <a:latin typeface="Times New Roman" pitchFamily="18" charset="0"/>
                <a:cs typeface="Times New Roman" pitchFamily="18" charset="0"/>
              </a:rPr>
              <a:t> η υπερβολική αύξηση της στάθμης των σημάτων κατά την </a:t>
            </a:r>
            <a:r>
              <a:rPr lang="el-GR" sz="2400" dirty="0" err="1" smtClean="0">
                <a:latin typeface="Times New Roman" pitchFamily="18" charset="0"/>
                <a:cs typeface="Times New Roman" pitchFamily="18" charset="0"/>
              </a:rPr>
              <a:t>αποσυμπίεση</a:t>
            </a:r>
            <a:r>
              <a:rPr lang="el-GR" sz="2400" dirty="0" smtClean="0">
                <a:latin typeface="Times New Roman" pitchFamily="18" charset="0"/>
                <a:cs typeface="Times New Roman" pitchFamily="18" charset="0"/>
              </a:rPr>
              <a:t>, που προκαλούνται από τύμπανα, ηλεκτρική κιθάρα, ..</a:t>
            </a:r>
          </a:p>
          <a:p>
            <a:pPr marL="0" indent="0" algn="just" defTabSz="252000">
              <a:spcBef>
                <a:spcPts val="0"/>
              </a:spcBef>
              <a:buClr>
                <a:srgbClr val="C00000"/>
              </a:buClr>
              <a:buNone/>
            </a:pP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390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smtClean="0">
                <a:ln>
                  <a:noFill/>
                </a:ln>
                <a:solidFill>
                  <a:srgbClr val="00B050"/>
                </a:solidFill>
                <a:effectLst/>
                <a:uLnTx/>
                <a:uFillTx/>
                <a:latin typeface="+mj-lt"/>
                <a:ea typeface="+mj-ea"/>
                <a:cs typeface="+mj-cs"/>
              </a:rPr>
              <a:t>Σύστημα αποθορυβοποίησης </a:t>
            </a:r>
            <a:r>
              <a:rPr kumimoji="0" lang="en-US" sz="2400" b="0" i="0" u="none" strike="noStrike" kern="1200" cap="none" spc="0" normalizeH="0" baseline="0" noProof="0" dirty="0" smtClean="0">
                <a:ln>
                  <a:noFill/>
                </a:ln>
                <a:solidFill>
                  <a:srgbClr val="00B050"/>
                </a:solidFill>
                <a:effectLst/>
                <a:uLnTx/>
                <a:uFillTx/>
                <a:latin typeface="+mj-lt"/>
                <a:ea typeface="+mj-ea"/>
                <a:cs typeface="+mj-cs"/>
              </a:rPr>
              <a:t>Dolby </a:t>
            </a:r>
            <a:r>
              <a:rPr lang="en-US" sz="2400" dirty="0" smtClean="0">
                <a:solidFill>
                  <a:srgbClr val="00B050"/>
                </a:solidFill>
                <a:latin typeface="+mj-lt"/>
                <a:ea typeface="+mj-ea"/>
                <a:cs typeface="+mj-cs"/>
              </a:rPr>
              <a:t>C</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5</a:t>
            </a:r>
            <a:r>
              <a:rPr lang="en-US" dirty="0" smtClean="0"/>
              <a:t> </a:t>
            </a:r>
            <a:r>
              <a:rPr lang="el-GR" sz="2200" dirty="0" smtClean="0"/>
              <a:t>Σύστημα </a:t>
            </a:r>
            <a:r>
              <a:rPr lang="el-GR" sz="2200" dirty="0" err="1" smtClean="0"/>
              <a:t>αποθορυβοποιησησ</a:t>
            </a:r>
            <a:r>
              <a:rPr lang="el-GR" sz="2200" dirty="0" smtClean="0"/>
              <a:t> – </a:t>
            </a:r>
            <a:r>
              <a:rPr lang="el-GR" sz="2200" dirty="0" err="1" smtClean="0"/>
              <a:t>περιορισμοσ</a:t>
            </a:r>
            <a:r>
              <a:rPr lang="el-GR" sz="2200" dirty="0" smtClean="0"/>
              <a:t> </a:t>
            </a:r>
            <a:r>
              <a:rPr lang="el-GR" sz="2200" dirty="0" err="1" smtClean="0"/>
              <a:t>θορυβου</a:t>
            </a:r>
            <a:endParaRPr lang="el-GR" dirty="0"/>
          </a:p>
        </p:txBody>
      </p:sp>
      <p:sp>
        <p:nvSpPr>
          <p:cNvPr id="5" name="4 - Θέση περιεχομένου"/>
          <p:cNvSpPr>
            <a:spLocks noGrp="1"/>
          </p:cNvSpPr>
          <p:nvPr>
            <p:ph idx="1"/>
          </p:nvPr>
        </p:nvSpPr>
        <p:spPr>
          <a:xfrm>
            <a:off x="428596" y="1500174"/>
            <a:ext cx="8229600" cy="5214974"/>
          </a:xfrm>
        </p:spPr>
        <p:txBody>
          <a:bodyPr>
            <a:normAutofit/>
          </a:bodyPr>
          <a:lstStyle/>
          <a:p>
            <a:pPr marL="0" indent="0" algn="just" defTabSz="252000">
              <a:lnSpc>
                <a:spcPct val="150000"/>
              </a:lnSpc>
              <a:spcBef>
                <a:spcPts val="0"/>
              </a:spcBef>
              <a:buClr>
                <a:srgbClr val="C00000"/>
              </a:buClr>
            </a:pPr>
            <a:r>
              <a:rPr lang="el-GR" sz="1800" dirty="0" smtClean="0"/>
              <a:t> Τα παραπάνω προβλήματα λύνονται με τη χρήση δύο δυναμικών φίλτρων, όπου θα 	δώσουν αντίστοιχα δύο καμπύλες συμπίεσης – </a:t>
            </a:r>
            <a:r>
              <a:rPr lang="el-GR" sz="1800" dirty="0" err="1" smtClean="0"/>
              <a:t>αποσυμπίεσης</a:t>
            </a:r>
            <a:r>
              <a:rPr lang="el-GR" sz="1800" dirty="0" smtClean="0"/>
              <a:t>.</a:t>
            </a:r>
          </a:p>
          <a:p>
            <a:pPr marL="0" indent="0" algn="just" defTabSz="252000">
              <a:lnSpc>
                <a:spcPct val="150000"/>
              </a:lnSpc>
              <a:spcBef>
                <a:spcPts val="0"/>
              </a:spcBef>
              <a:buClr>
                <a:srgbClr val="C00000"/>
              </a:buClr>
            </a:pPr>
            <a:r>
              <a:rPr lang="el-GR" sz="1800" dirty="0" smtClean="0"/>
              <a:t> Επίσης το σύστημα αυτό εισάγει δύο καινοτομίες:</a:t>
            </a:r>
          </a:p>
          <a:p>
            <a:pPr marL="0" indent="0" algn="just" defTabSz="252000">
              <a:lnSpc>
                <a:spcPct val="150000"/>
              </a:lnSpc>
              <a:spcBef>
                <a:spcPts val="0"/>
              </a:spcBef>
              <a:buClr>
                <a:srgbClr val="C00000"/>
              </a:buClr>
            </a:pPr>
            <a:r>
              <a:rPr lang="el-GR" sz="1800" dirty="0" smtClean="0"/>
              <a:t> Την εισαγωγή </a:t>
            </a:r>
            <a:r>
              <a:rPr lang="el-GR" sz="1800" b="1" i="1" dirty="0" smtClean="0"/>
              <a:t>κυκλώματος μείωσης της έντασης</a:t>
            </a:r>
            <a:r>
              <a:rPr lang="el-GR" sz="1800" dirty="0" smtClean="0"/>
              <a:t> των συχνοτήτων πάνω από τα 10 	</a:t>
            </a:r>
            <a:r>
              <a:rPr lang="en-US" sz="1800" dirty="0" smtClean="0"/>
              <a:t>kHz</a:t>
            </a:r>
            <a:r>
              <a:rPr lang="el-GR" sz="1800" dirty="0" smtClean="0"/>
              <a:t>.</a:t>
            </a:r>
            <a:endParaRPr lang="en-US" sz="1800" dirty="0" smtClean="0"/>
          </a:p>
          <a:p>
            <a:pPr marL="0" indent="0" algn="just" defTabSz="252000">
              <a:lnSpc>
                <a:spcPct val="150000"/>
              </a:lnSpc>
              <a:spcBef>
                <a:spcPts val="0"/>
              </a:spcBef>
              <a:buClr>
                <a:srgbClr val="C00000"/>
              </a:buClr>
            </a:pPr>
            <a:r>
              <a:rPr lang="el-GR" sz="1800" dirty="0" smtClean="0"/>
              <a:t> Την εισαγωγή </a:t>
            </a:r>
            <a:r>
              <a:rPr lang="el-GR" sz="1800" b="1" i="1" dirty="0" smtClean="0"/>
              <a:t>κυκλώματος </a:t>
            </a:r>
            <a:r>
              <a:rPr lang="el-GR" sz="1800" b="1" i="1" dirty="0" err="1" smtClean="0"/>
              <a:t>αντικορεσμού</a:t>
            </a:r>
            <a:r>
              <a:rPr lang="el-GR" sz="1800" b="1" i="1" dirty="0" smtClean="0"/>
              <a:t> </a:t>
            </a:r>
            <a:r>
              <a:rPr lang="el-GR" sz="1800" dirty="0" smtClean="0"/>
              <a:t>πριν την εγγραφή του σήματος καθώς και </a:t>
            </a:r>
            <a:r>
              <a:rPr lang="el-GR" sz="1800" dirty="0" smtClean="0"/>
              <a:t>τις </a:t>
            </a:r>
            <a:r>
              <a:rPr lang="el-GR" sz="1800" dirty="0" smtClean="0"/>
              <a:t>αντίστοιχες βαθμίδες αύξησης της έντασης των </a:t>
            </a:r>
            <a:r>
              <a:rPr lang="el-GR" sz="1800" dirty="0" smtClean="0"/>
              <a:t>συχνοτήτων </a:t>
            </a:r>
            <a:r>
              <a:rPr lang="el-GR" sz="1800" dirty="0" smtClean="0"/>
              <a:t>πάνω από τα 10 </a:t>
            </a:r>
            <a:r>
              <a:rPr lang="en-US" sz="1800" dirty="0" smtClean="0"/>
              <a:t>kHz</a:t>
            </a:r>
            <a:r>
              <a:rPr lang="el-GR" sz="1800" dirty="0" smtClean="0"/>
              <a:t> </a:t>
            </a:r>
            <a:r>
              <a:rPr lang="el-GR" sz="1800" dirty="0" smtClean="0"/>
              <a:t>καθώς και κατά την αναπαραγωγή.</a:t>
            </a:r>
          </a:p>
          <a:p>
            <a:pPr marL="0" indent="0" algn="just" defTabSz="252000">
              <a:lnSpc>
                <a:spcPct val="150000"/>
              </a:lnSpc>
              <a:spcBef>
                <a:spcPts val="0"/>
              </a:spcBef>
              <a:buClr>
                <a:srgbClr val="C00000"/>
              </a:buClr>
            </a:pPr>
            <a:endParaRPr lang="el-GR" sz="18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493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smtClean="0">
                <a:ln>
                  <a:noFill/>
                </a:ln>
                <a:solidFill>
                  <a:srgbClr val="00B050"/>
                </a:solidFill>
                <a:effectLst/>
                <a:uLnTx/>
                <a:uFillTx/>
                <a:latin typeface="+mj-lt"/>
                <a:ea typeface="+mj-ea"/>
                <a:cs typeface="+mj-cs"/>
              </a:rPr>
              <a:t>Σύστημα αποθορυβοποίησης </a:t>
            </a:r>
            <a:r>
              <a:rPr kumimoji="0" lang="en-US" sz="2400" b="0" i="0" u="none" strike="noStrike" kern="1200" cap="none" spc="0" normalizeH="0" baseline="0" noProof="0" dirty="0" smtClean="0">
                <a:ln>
                  <a:noFill/>
                </a:ln>
                <a:solidFill>
                  <a:srgbClr val="00B050"/>
                </a:solidFill>
                <a:effectLst/>
                <a:uLnTx/>
                <a:uFillTx/>
                <a:latin typeface="+mj-lt"/>
                <a:ea typeface="+mj-ea"/>
                <a:cs typeface="+mj-cs"/>
              </a:rPr>
              <a:t>Dolby </a:t>
            </a:r>
            <a:r>
              <a:rPr lang="en-US" sz="2400" dirty="0" smtClean="0">
                <a:solidFill>
                  <a:srgbClr val="00B050"/>
                </a:solidFill>
                <a:latin typeface="+mj-lt"/>
                <a:ea typeface="+mj-ea"/>
                <a:cs typeface="+mj-cs"/>
              </a:rPr>
              <a:t>C</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6" name="5 - Εικόνα" descr="1.5.2.jpg"/>
          <p:cNvPicPr>
            <a:picLocks noChangeAspect="1"/>
          </p:cNvPicPr>
          <p:nvPr/>
        </p:nvPicPr>
        <p:blipFill>
          <a:blip r:embed="rId4"/>
          <a:stretch>
            <a:fillRect/>
          </a:stretch>
        </p:blipFill>
        <p:spPr>
          <a:xfrm>
            <a:off x="1643042" y="4857760"/>
            <a:ext cx="6460776" cy="17688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5</a:t>
            </a:r>
            <a:r>
              <a:rPr lang="en-US" dirty="0" smtClean="0"/>
              <a:t> </a:t>
            </a:r>
            <a:r>
              <a:rPr lang="el-GR" sz="2200" dirty="0" smtClean="0"/>
              <a:t>Σύστημα </a:t>
            </a:r>
            <a:r>
              <a:rPr lang="el-GR" sz="2200" dirty="0" err="1" smtClean="0"/>
              <a:t>αποθορυβοποιησησ</a:t>
            </a:r>
            <a:r>
              <a:rPr lang="el-GR" sz="2200" dirty="0" smtClean="0"/>
              <a:t> – </a:t>
            </a:r>
            <a:r>
              <a:rPr lang="el-GR" sz="2200" dirty="0" err="1" smtClean="0"/>
              <a:t>περιορισμοσ</a:t>
            </a:r>
            <a:r>
              <a:rPr lang="el-GR" sz="2200" dirty="0" smtClean="0"/>
              <a:t> </a:t>
            </a:r>
            <a:r>
              <a:rPr lang="el-GR" sz="2200" dirty="0" err="1" smtClean="0"/>
              <a:t>θορυβου</a:t>
            </a:r>
            <a:endParaRPr lang="el-GR" dirty="0"/>
          </a:p>
        </p:txBody>
      </p:sp>
      <p:sp>
        <p:nvSpPr>
          <p:cNvPr id="5" name="4 - Θέση περιεχομένου"/>
          <p:cNvSpPr>
            <a:spLocks noGrp="1"/>
          </p:cNvSpPr>
          <p:nvPr>
            <p:ph idx="1"/>
          </p:nvPr>
        </p:nvSpPr>
        <p:spPr>
          <a:xfrm>
            <a:off x="428596" y="1500174"/>
            <a:ext cx="8229600" cy="5214974"/>
          </a:xfrm>
        </p:spPr>
        <p:txBody>
          <a:bodyPr>
            <a:normAutofit/>
          </a:bodyPr>
          <a:lstStyle/>
          <a:p>
            <a:pPr marL="0" indent="0" algn="just" defTabSz="252000">
              <a:lnSpc>
                <a:spcPct val="150000"/>
              </a:lnSpc>
              <a:spcBef>
                <a:spcPts val="0"/>
              </a:spcBef>
              <a:buClr>
                <a:srgbClr val="C00000"/>
              </a:buClr>
              <a:buNone/>
            </a:pPr>
            <a:r>
              <a:rPr lang="el-GR" sz="1800" dirty="0" smtClean="0">
                <a:latin typeface="Times New Roman" pitchFamily="18" charset="0"/>
                <a:cs typeface="Times New Roman" pitchFamily="18" charset="0"/>
              </a:rPr>
              <a:t>Από τα πιο προηγμένα συστήματα, επειδή εξασφαλίζει:</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Καλύτερες ανοχές απόδοσης.</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Χαμηλότερη στάθμη θορύβου </a:t>
            </a:r>
            <a:r>
              <a:rPr lang="en-US" sz="1800" dirty="0" smtClean="0">
                <a:latin typeface="Times New Roman" pitchFamily="18" charset="0"/>
                <a:cs typeface="Times New Roman" pitchFamily="18" charset="0"/>
              </a:rPr>
              <a:t>Wow </a:t>
            </a:r>
            <a:r>
              <a:rPr lang="el-GR" sz="1800" dirty="0" smtClean="0">
                <a:latin typeface="Times New Roman" pitchFamily="18" charset="0"/>
                <a:cs typeface="Times New Roman" pitchFamily="18" charset="0"/>
              </a:rPr>
              <a:t>και </a:t>
            </a:r>
            <a:r>
              <a:rPr lang="en-US" sz="1800" dirty="0" smtClean="0">
                <a:latin typeface="Times New Roman" pitchFamily="18" charset="0"/>
                <a:cs typeface="Times New Roman" pitchFamily="18" charset="0"/>
              </a:rPr>
              <a:t>Flutter</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Ευρύτητα στην καμπύλη απόκρισης Υ.Σ.</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Μεγάλα περιθώρια υπερφόρτωσης των κυκλωμάτων του κασετοφώνου.</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Νέο πρότυπο ευθυγράμμισης των κυκλωμάτων του κασετοφώνου.</a:t>
            </a:r>
          </a:p>
          <a:p>
            <a:pPr algn="just" defTabSz="252000">
              <a:lnSpc>
                <a:spcPct val="150000"/>
              </a:lnSpc>
              <a:spcBef>
                <a:spcPts val="0"/>
              </a:spcBef>
              <a:buClr>
                <a:srgbClr val="C00000"/>
              </a:buClr>
              <a:buFont typeface="+mj-lt"/>
              <a:buAutoNum type="arabicPeriod"/>
            </a:pPr>
            <a:r>
              <a:rPr lang="el-GR" sz="1800" dirty="0" smtClean="0">
                <a:latin typeface="Times New Roman" pitchFamily="18" charset="0"/>
                <a:cs typeface="Times New Roman" pitchFamily="18" charset="0"/>
              </a:rPr>
              <a:t>Εγγραφή υψηλής ποιότητας.</a:t>
            </a:r>
          </a:p>
          <a:p>
            <a:pPr algn="just" defTabSz="252000">
              <a:lnSpc>
                <a:spcPct val="150000"/>
              </a:lnSpc>
              <a:spcBef>
                <a:spcPts val="0"/>
              </a:spcBef>
              <a:buClr>
                <a:srgbClr val="C00000"/>
              </a:buClr>
              <a:buNone/>
            </a:pPr>
            <a:r>
              <a:rPr lang="el-GR" sz="1800" dirty="0" smtClean="0">
                <a:latin typeface="Times New Roman" pitchFamily="18" charset="0"/>
                <a:cs typeface="Times New Roman" pitchFamily="18" charset="0"/>
              </a:rPr>
              <a:t>	</a:t>
            </a:r>
            <a:r>
              <a:rPr lang="el-GR" sz="1800" b="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Χρησιμοποιεί</a:t>
            </a:r>
            <a:r>
              <a:rPr lang="el-GR" sz="1800" dirty="0" smtClean="0">
                <a:latin typeface="Times New Roman" pitchFamily="18" charset="0"/>
                <a:cs typeface="Times New Roman" pitchFamily="18" charset="0"/>
              </a:rPr>
              <a:t> δύο διατάξεις συμπίεσης – </a:t>
            </a:r>
            <a:r>
              <a:rPr lang="el-GR" sz="1800" dirty="0" err="1" smtClean="0">
                <a:latin typeface="Times New Roman" pitchFamily="18" charset="0"/>
                <a:cs typeface="Times New Roman" pitchFamily="18" charset="0"/>
              </a:rPr>
              <a:t>αποσυμπίεσης</a:t>
            </a:r>
            <a:r>
              <a:rPr lang="el-GR" sz="1800" dirty="0" smtClean="0">
                <a:latin typeface="Times New Roman" pitchFamily="18" charset="0"/>
                <a:cs typeface="Times New Roman" pitchFamily="18" charset="0"/>
              </a:rPr>
              <a:t> των Υ.Σ, που τροφοδοτεί η κάθε μια και τη βαθμίδα σταθερής ζώνης Υ.Σ. Ο συνδυασμός των δύο παραπάνω βαθμίδων προκαλεί αρκετά μεγάλη μείωση θορύβου της τάξης των 24 </a:t>
            </a:r>
            <a:r>
              <a:rPr lang="en-US" sz="1800" dirty="0" smtClean="0">
                <a:latin typeface="Times New Roman" pitchFamily="18" charset="0"/>
                <a:cs typeface="Times New Roman" pitchFamily="18" charset="0"/>
              </a:rPr>
              <a:t>dB.</a:t>
            </a:r>
          </a:p>
          <a:p>
            <a:pPr algn="just" defTabSz="252000">
              <a:lnSpc>
                <a:spcPct val="150000"/>
              </a:lnSpc>
              <a:spcBef>
                <a:spcPts val="0"/>
              </a:spcBef>
              <a:buClr>
                <a:srgbClr val="C00000"/>
              </a:buClr>
              <a:buNone/>
            </a:pPr>
            <a:r>
              <a:rPr lang="el-GR" sz="1800" dirty="0" smtClean="0">
                <a:latin typeface="Times New Roman" pitchFamily="18" charset="0"/>
                <a:cs typeface="Times New Roman" pitchFamily="18" charset="0"/>
              </a:rPr>
              <a:t>Ακολουθεί το </a:t>
            </a:r>
            <a:r>
              <a:rPr lang="en-US" sz="1800" dirty="0" smtClean="0">
                <a:latin typeface="Times New Roman" pitchFamily="18" charset="0"/>
                <a:cs typeface="Times New Roman" pitchFamily="18" charset="0"/>
              </a:rPr>
              <a:t>block diagram</a:t>
            </a:r>
            <a:endParaRPr lang="el-GR" sz="1800" dirty="0" smtClean="0">
              <a:latin typeface="Times New Roman" pitchFamily="18" charset="0"/>
              <a:cs typeface="Times New Roman" pitchFamily="18" charset="0"/>
            </a:endParaRPr>
          </a:p>
          <a:p>
            <a:pPr algn="just" defTabSz="252000">
              <a:lnSpc>
                <a:spcPct val="150000"/>
              </a:lnSpc>
              <a:spcBef>
                <a:spcPts val="0"/>
              </a:spcBef>
              <a:buClr>
                <a:srgbClr val="C00000"/>
              </a:buClr>
              <a:buNone/>
            </a:pPr>
            <a:endParaRPr lang="el-GR" sz="1800" dirty="0" smtClean="0"/>
          </a:p>
          <a:p>
            <a:pPr marL="0" indent="0" algn="just" defTabSz="252000">
              <a:lnSpc>
                <a:spcPct val="150000"/>
              </a:lnSpc>
              <a:spcBef>
                <a:spcPts val="0"/>
              </a:spcBef>
              <a:buClr>
                <a:srgbClr val="C00000"/>
              </a:buClr>
              <a:buNone/>
            </a:pPr>
            <a:endParaRPr lang="el-GR" sz="1800" dirty="0" smtClean="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595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smtClean="0">
                <a:ln>
                  <a:noFill/>
                </a:ln>
                <a:solidFill>
                  <a:srgbClr val="00B050"/>
                </a:solidFill>
                <a:effectLst/>
                <a:uLnTx/>
                <a:uFillTx/>
                <a:latin typeface="+mj-lt"/>
                <a:ea typeface="+mj-ea"/>
                <a:cs typeface="+mj-cs"/>
              </a:rPr>
              <a:t>Σύστημα αποθορυβοποίησης </a:t>
            </a:r>
            <a:r>
              <a:rPr kumimoji="0" lang="en-US" sz="2400" b="0" i="0" u="none" strike="noStrike" kern="1200" cap="none" spc="0" normalizeH="0" baseline="0" noProof="0" dirty="0" smtClean="0">
                <a:ln>
                  <a:noFill/>
                </a:ln>
                <a:solidFill>
                  <a:srgbClr val="00B050"/>
                </a:solidFill>
                <a:effectLst/>
                <a:uLnTx/>
                <a:uFillTx/>
                <a:latin typeface="+mj-lt"/>
                <a:ea typeface="+mj-ea"/>
                <a:cs typeface="+mj-cs"/>
              </a:rPr>
              <a:t>Dolby S</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229600" cy="582594"/>
          </a:xfrm>
        </p:spPr>
        <p:txBody>
          <a:bodyPr>
            <a:normAutofit/>
          </a:bodyPr>
          <a:lstStyle/>
          <a:p>
            <a:pPr algn="l">
              <a:buFont typeface="Arial" pitchFamily="34" charset="0"/>
              <a:buChar char="•"/>
            </a:pPr>
            <a:r>
              <a:rPr lang="el-GR" sz="3200" dirty="0" smtClean="0">
                <a:solidFill>
                  <a:srgbClr val="00B050"/>
                </a:solidFill>
              </a:rPr>
              <a:t> Κατηγορίες του ήχου</a:t>
            </a:r>
            <a:endParaRPr lang="el-GR" sz="3600" dirty="0">
              <a:solidFill>
                <a:srgbClr val="00B050"/>
              </a:solidFill>
            </a:endParaRPr>
          </a:p>
        </p:txBody>
      </p:sp>
      <p:sp>
        <p:nvSpPr>
          <p:cNvPr id="3" name="2 - Θέση περιεχομένου"/>
          <p:cNvSpPr>
            <a:spLocks noGrp="1"/>
          </p:cNvSpPr>
          <p:nvPr>
            <p:ph idx="1"/>
          </p:nvPr>
        </p:nvSpPr>
        <p:spPr>
          <a:xfrm>
            <a:off x="142844" y="1500174"/>
            <a:ext cx="8715436" cy="4983179"/>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a:pPr>
            <a:r>
              <a:rPr lang="el-GR" sz="2800" dirty="0" smtClean="0">
                <a:solidFill>
                  <a:srgbClr val="C00000"/>
                </a:solidFill>
              </a:rPr>
              <a:t>Απλός ήχος: </a:t>
            </a:r>
            <a:r>
              <a:rPr lang="el-GR" sz="2800" dirty="0" smtClean="0"/>
              <a:t>είναι ένα ηχητικό κύμα μιας ορισμένης συχνότητας. π.χ.: διαπασών</a:t>
            </a:r>
          </a:p>
          <a:p>
            <a:pPr marL="514350" indent="-514350">
              <a:buFont typeface="+mj-lt"/>
              <a:buAutoNum type="arabicPeriod"/>
            </a:pPr>
            <a:endParaRPr lang="el-GR" sz="2800" dirty="0"/>
          </a:p>
          <a:p>
            <a:pPr marL="514350" indent="-514350">
              <a:buFont typeface="+mj-lt"/>
              <a:buAutoNum type="arabicPeriod"/>
            </a:pPr>
            <a:endParaRPr lang="el-GR" sz="2800" dirty="0" smtClean="0"/>
          </a:p>
          <a:p>
            <a:pPr marL="514350" indent="-514350" algn="just">
              <a:buFont typeface="+mj-lt"/>
              <a:buAutoNum type="arabicPeriod"/>
            </a:pPr>
            <a:r>
              <a:rPr lang="el-GR" sz="2800" dirty="0" smtClean="0">
                <a:solidFill>
                  <a:srgbClr val="C00000"/>
                </a:solidFill>
              </a:rPr>
              <a:t>Σύνθετος ήχος: </a:t>
            </a:r>
            <a:r>
              <a:rPr lang="el-GR" sz="2800" dirty="0" smtClean="0">
                <a:solidFill>
                  <a:schemeClr val="tx1"/>
                </a:solidFill>
              </a:rPr>
              <a:t>(ή φθόγγος) είναι ένα ηχητικό κύμα, όχι μιας συχνότητας, αλλά ενός πλήθους συχνοτήτων. π.χ.: μουσικό όργανο ή ανθρώπινη φωνή.</a:t>
            </a:r>
          </a:p>
          <a:p>
            <a:pPr marL="514350" indent="-514350">
              <a:buNone/>
            </a:pPr>
            <a:endParaRPr lang="el-GR" sz="2800" dirty="0">
              <a:solidFill>
                <a:schemeClr val="tx1"/>
              </a:solidFill>
            </a:endParaRPr>
          </a:p>
        </p:txBody>
      </p:sp>
      <p:pic>
        <p:nvPicPr>
          <p:cNvPr id="4" name="3 - Εικόνα" descr="single sound.jpg"/>
          <p:cNvPicPr>
            <a:picLocks noChangeAspect="1"/>
          </p:cNvPicPr>
          <p:nvPr/>
        </p:nvPicPr>
        <p:blipFill>
          <a:blip r:embed="rId2"/>
          <a:stretch>
            <a:fillRect/>
          </a:stretch>
        </p:blipFill>
        <p:spPr>
          <a:xfrm>
            <a:off x="2000232" y="2428868"/>
            <a:ext cx="4246056" cy="842967"/>
          </a:xfrm>
          <a:prstGeom prst="rect">
            <a:avLst/>
          </a:prstGeom>
        </p:spPr>
      </p:pic>
      <p:pic>
        <p:nvPicPr>
          <p:cNvPr id="5" name="4 - Εικόνα" descr="fthogos.jpg"/>
          <p:cNvPicPr>
            <a:picLocks noChangeAspect="1"/>
          </p:cNvPicPr>
          <p:nvPr/>
        </p:nvPicPr>
        <p:blipFill>
          <a:blip r:embed="rId3"/>
          <a:stretch>
            <a:fillRect/>
          </a:stretch>
        </p:blipFill>
        <p:spPr>
          <a:xfrm>
            <a:off x="2000232" y="4714884"/>
            <a:ext cx="4286280" cy="876739"/>
          </a:xfrm>
          <a:prstGeom prst="rect">
            <a:avLst/>
          </a:prstGeom>
        </p:spPr>
      </p:pic>
      <p:sp>
        <p:nvSpPr>
          <p:cNvPr id="6" name="1 - Τίτλος"/>
          <p:cNvSpPr txBox="1">
            <a:spLocks/>
          </p:cNvSpPr>
          <p:nvPr/>
        </p:nvSpPr>
        <p:spPr>
          <a:xfrm>
            <a:off x="428596" y="142852"/>
            <a:ext cx="8258204" cy="654032"/>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a:t>
            </a:r>
            <a:r>
              <a:rPr kumimoji="0" lang="el-GR" sz="3600" b="0" i="0" u="none" strike="noStrike" kern="1200" cap="none" spc="0" normalizeH="0" noProof="0" dirty="0" smtClean="0">
                <a:ln>
                  <a:noFill/>
                </a:ln>
                <a:solidFill>
                  <a:srgbClr val="C00000"/>
                </a:solidFill>
                <a:effectLst/>
                <a:uLnTx/>
                <a:uFillTx/>
                <a:latin typeface="+mj-lt"/>
                <a:ea typeface="+mj-ea"/>
                <a:cs typeface="+mj-cs"/>
              </a:rPr>
              <a:t>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5</a:t>
            </a:r>
            <a:r>
              <a:rPr lang="en-US" dirty="0" smtClean="0"/>
              <a:t> </a:t>
            </a:r>
            <a:r>
              <a:rPr lang="el-GR" sz="2200" dirty="0" smtClean="0"/>
              <a:t>Σύστημα </a:t>
            </a:r>
            <a:r>
              <a:rPr lang="el-GR" sz="2200" dirty="0" err="1" smtClean="0"/>
              <a:t>αποθορυβοποιησησ</a:t>
            </a:r>
            <a:r>
              <a:rPr lang="el-GR" sz="2200" dirty="0" smtClean="0"/>
              <a:t> – </a:t>
            </a:r>
            <a:r>
              <a:rPr lang="el-GR" sz="2200" dirty="0" err="1" smtClean="0"/>
              <a:t>περιορισμοσ</a:t>
            </a:r>
            <a:r>
              <a:rPr lang="el-GR" sz="2200" dirty="0" smtClean="0"/>
              <a:t> </a:t>
            </a:r>
            <a:r>
              <a:rPr lang="el-GR" sz="2200" dirty="0" err="1" smtClean="0"/>
              <a:t>θορυβου</a:t>
            </a:r>
            <a:endParaRPr lang="el-GR" dirty="0"/>
          </a:p>
        </p:txBody>
      </p:sp>
      <p:sp>
        <p:nvSpPr>
          <p:cNvPr id="5" name="4 - Θέση περιεχομένου"/>
          <p:cNvSpPr>
            <a:spLocks noGrp="1"/>
          </p:cNvSpPr>
          <p:nvPr>
            <p:ph idx="1"/>
          </p:nvPr>
        </p:nvSpPr>
        <p:spPr>
          <a:xfrm>
            <a:off x="428596" y="1500174"/>
            <a:ext cx="8229600" cy="5214974"/>
          </a:xfrm>
        </p:spPr>
        <p:txBody>
          <a:bodyPr>
            <a:normAutofit/>
          </a:bodyPr>
          <a:lstStyle/>
          <a:p>
            <a:pPr algn="just" defTabSz="252000">
              <a:lnSpc>
                <a:spcPct val="150000"/>
              </a:lnSpc>
              <a:spcBef>
                <a:spcPts val="0"/>
              </a:spcBef>
              <a:buClr>
                <a:srgbClr val="C00000"/>
              </a:buClr>
              <a:buNone/>
            </a:pPr>
            <a:endParaRPr lang="el-GR" sz="1800" dirty="0" smtClean="0"/>
          </a:p>
          <a:p>
            <a:pPr marL="0" indent="0" algn="just" defTabSz="252000">
              <a:lnSpc>
                <a:spcPct val="150000"/>
              </a:lnSpc>
              <a:spcBef>
                <a:spcPts val="0"/>
              </a:spcBef>
              <a:buClr>
                <a:srgbClr val="C00000"/>
              </a:buClr>
              <a:buNone/>
            </a:pPr>
            <a:endParaRPr lang="el-GR" sz="1800" dirty="0" smtClean="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697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l-GR" sz="2400" b="0" i="0" u="none" strike="noStrike" kern="1200" cap="none" spc="0" normalizeH="0" baseline="0" noProof="0" dirty="0" smtClean="0">
                <a:ln>
                  <a:noFill/>
                </a:ln>
                <a:solidFill>
                  <a:srgbClr val="00B050"/>
                </a:solidFill>
                <a:effectLst/>
                <a:uLnTx/>
                <a:uFillTx/>
                <a:latin typeface="+mj-lt"/>
                <a:ea typeface="+mj-ea"/>
                <a:cs typeface="+mj-cs"/>
              </a:rPr>
              <a:t>Σύστημα αποθορυβοποίησης </a:t>
            </a:r>
            <a:r>
              <a:rPr kumimoji="0" lang="en-US" sz="2400" b="0" i="0" u="none" strike="noStrike" kern="1200" cap="none" spc="0" normalizeH="0" baseline="0" noProof="0" dirty="0" smtClean="0">
                <a:ln>
                  <a:noFill/>
                </a:ln>
                <a:solidFill>
                  <a:srgbClr val="00B050"/>
                </a:solidFill>
                <a:effectLst/>
                <a:uLnTx/>
                <a:uFillTx/>
                <a:latin typeface="+mj-lt"/>
                <a:ea typeface="+mj-ea"/>
                <a:cs typeface="+mj-cs"/>
              </a:rPr>
              <a:t>Dolby S</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6" name="5 - Εικόνα" descr="1.5.3.jpg"/>
          <p:cNvPicPr>
            <a:picLocks noChangeAspect="1"/>
          </p:cNvPicPr>
          <p:nvPr/>
        </p:nvPicPr>
        <p:blipFill>
          <a:blip r:embed="rId4"/>
          <a:stretch>
            <a:fillRect/>
          </a:stretch>
        </p:blipFill>
        <p:spPr>
          <a:xfrm>
            <a:off x="357158" y="2143116"/>
            <a:ext cx="8384704" cy="384793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endParaRPr lang="el-GR" dirty="0"/>
          </a:p>
        </p:txBody>
      </p:sp>
      <p:sp>
        <p:nvSpPr>
          <p:cNvPr id="4" name="3 - Τίτλος"/>
          <p:cNvSpPr>
            <a:spLocks noGrp="1"/>
          </p:cNvSpPr>
          <p:nvPr>
            <p:ph type="title"/>
          </p:nvPr>
        </p:nvSpPr>
        <p:spPr>
          <a:xfrm>
            <a:off x="180475" y="2947085"/>
            <a:ext cx="8686800" cy="1624923"/>
          </a:xfrm>
        </p:spPr>
        <p:txBody>
          <a:bodyPr>
            <a:normAutofit fontScale="90000"/>
          </a:bodyPr>
          <a:lstStyle/>
          <a:p>
            <a:pPr algn="ctr"/>
            <a:r>
              <a:rPr lang="en-US" spc="150" dirty="0" err="1" smtClean="0">
                <a:solidFill>
                  <a:srgbClr val="FF0000"/>
                </a:solidFill>
                <a:latin typeface="Monotype Corsiva" pitchFamily="66" charset="0"/>
              </a:rPr>
              <a:t>Hxeia</a:t>
            </a:r>
            <a:r>
              <a:rPr lang="en-US" spc="150" dirty="0" smtClean="0">
                <a:solidFill>
                  <a:srgbClr val="FF0000"/>
                </a:solidFill>
                <a:latin typeface="Monotype Corsiva" pitchFamily="66" charset="0"/>
              </a:rPr>
              <a:t> </a:t>
            </a:r>
            <a:r>
              <a:rPr lang="el-GR" spc="150" dirty="0" smtClean="0">
                <a:solidFill>
                  <a:srgbClr val="FF0000"/>
                </a:solidFill>
                <a:latin typeface="Monotype Corsiva" pitchFamily="66" charset="0"/>
              </a:rPr>
              <a:t/>
            </a:r>
            <a:br>
              <a:rPr lang="el-GR" spc="150" dirty="0" smtClean="0">
                <a:solidFill>
                  <a:srgbClr val="FF0000"/>
                </a:solidFill>
                <a:latin typeface="Monotype Corsiva" pitchFamily="66" charset="0"/>
              </a:rPr>
            </a:br>
            <a:r>
              <a:rPr lang="el-GR" spc="150" dirty="0" err="1" smtClean="0">
                <a:solidFill>
                  <a:srgbClr val="FF0000"/>
                </a:solidFill>
                <a:latin typeface="Monotype Corsiva" pitchFamily="66" charset="0"/>
              </a:rPr>
              <a:t>μεγαφωνα</a:t>
            </a:r>
            <a:r>
              <a:rPr lang="el-GR" spc="150" dirty="0" smtClean="0">
                <a:solidFill>
                  <a:srgbClr val="FF0000"/>
                </a:solidFill>
                <a:latin typeface="Monotype Corsiva" pitchFamily="66" charset="0"/>
              </a:rPr>
              <a:t/>
            </a:r>
            <a:br>
              <a:rPr lang="el-GR" spc="150" dirty="0" smtClean="0">
                <a:solidFill>
                  <a:srgbClr val="FF0000"/>
                </a:solidFill>
                <a:latin typeface="Monotype Corsiva" pitchFamily="66" charset="0"/>
              </a:rPr>
            </a:br>
            <a:r>
              <a:rPr lang="el-GR" spc="150" dirty="0" err="1" smtClean="0">
                <a:solidFill>
                  <a:srgbClr val="FF0000"/>
                </a:solidFill>
                <a:latin typeface="Monotype Corsiva" pitchFamily="66" charset="0"/>
              </a:rPr>
              <a:t>φιλτρα</a:t>
            </a:r>
            <a:r>
              <a:rPr lang="el-GR" spc="150" dirty="0" smtClean="0">
                <a:solidFill>
                  <a:srgbClr val="FF0000"/>
                </a:solidFill>
                <a:latin typeface="Monotype Corsiva" pitchFamily="66" charset="0"/>
              </a:rPr>
              <a:t> </a:t>
            </a:r>
            <a:r>
              <a:rPr lang="en-US" spc="150" dirty="0" smtClean="0">
                <a:solidFill>
                  <a:srgbClr val="FF0000"/>
                </a:solidFill>
                <a:latin typeface="Monotype Corsiva" pitchFamily="66" charset="0"/>
              </a:rPr>
              <a:t>crossover</a:t>
            </a:r>
            <a:endParaRPr lang="el-GR" spc="150" dirty="0">
              <a:solidFill>
                <a:srgbClr val="FF0000"/>
              </a:solidFill>
              <a:latin typeface="Monotype Corsiva"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4697427"/>
          </a:xfrm>
        </p:spPr>
        <p:txBody>
          <a:bodyPr>
            <a:normAutofit/>
          </a:bodyPr>
          <a:lstStyle/>
          <a:p>
            <a:pPr marL="0" indent="0" algn="just" defTabSz="252000">
              <a:lnSpc>
                <a:spcPct val="150000"/>
              </a:lnSpc>
              <a:spcBef>
                <a:spcPts val="0"/>
              </a:spcBef>
              <a:buNone/>
            </a:pPr>
            <a:r>
              <a:rPr lang="el-GR" sz="2400" dirty="0" smtClean="0"/>
              <a:t>Το ηχείο είναι ξύλινη κατασκευή στην οποία προσαρμόζεται το ή τα μεγάφωνα μαζί με το </a:t>
            </a:r>
            <a:r>
              <a:rPr lang="en-US" sz="2400" dirty="0" smtClean="0"/>
              <a:t>crossover </a:t>
            </a:r>
            <a:r>
              <a:rPr lang="el-GR" sz="2400" dirty="0" smtClean="0"/>
              <a:t>και σκοπό έχει τη μετατροπή των ηλεκτρικών σημάτων σε ηχητικά.</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800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Ηχεία</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4697427"/>
          </a:xfrm>
        </p:spPr>
        <p:txBody>
          <a:bodyPr>
            <a:normAutofit/>
          </a:bodyPr>
          <a:lstStyle/>
          <a:p>
            <a:pPr marL="0" indent="0" algn="just" defTabSz="252000">
              <a:lnSpc>
                <a:spcPct val="150000"/>
              </a:lnSpc>
              <a:spcBef>
                <a:spcPts val="0"/>
              </a:spcBef>
              <a:buNone/>
            </a:pPr>
            <a:r>
              <a:rPr lang="el-GR" sz="2400" dirty="0" smtClean="0"/>
              <a:t>Το ηχείο είναι ξύλινη κατασκευή στην οποία προσαρμόζεται το ή τα μεγάφωνα μαζί με το </a:t>
            </a:r>
            <a:r>
              <a:rPr lang="en-US" sz="2400" dirty="0" smtClean="0"/>
              <a:t>crossover </a:t>
            </a:r>
            <a:r>
              <a:rPr lang="el-GR" sz="2400" dirty="0" smtClean="0"/>
              <a:t>και σκοπό έχει τη μετατροπή των ηλεκτρικών σημάτων σε ηχητικά.</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2902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Κουτιά ηχείων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6" name="5 - Εικόνα" descr="1.6.jpg"/>
          <p:cNvPicPr>
            <a:picLocks noChangeAspect="1"/>
          </p:cNvPicPr>
          <p:nvPr/>
        </p:nvPicPr>
        <p:blipFill>
          <a:blip r:embed="rId4"/>
          <a:stretch>
            <a:fillRect/>
          </a:stretch>
        </p:blipFill>
        <p:spPr>
          <a:xfrm>
            <a:off x="1467196" y="3286123"/>
            <a:ext cx="5033630" cy="3361811"/>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fontScale="92500"/>
          </a:bodyPr>
          <a:lstStyle/>
          <a:p>
            <a:pPr marL="0" indent="0" algn="just" defTabSz="252000">
              <a:lnSpc>
                <a:spcPct val="150000"/>
              </a:lnSpc>
              <a:spcBef>
                <a:spcPts val="0"/>
              </a:spcBef>
              <a:buNone/>
            </a:pPr>
            <a:r>
              <a:rPr lang="el-GR" sz="2400" b="1" spc="300" dirty="0" smtClean="0">
                <a:solidFill>
                  <a:srgbClr val="FF0000"/>
                </a:solidFill>
                <a:effectLst>
                  <a:outerShdw blurRad="38100" dist="38100" dir="2700000" algn="tl">
                    <a:srgbClr val="000000">
                      <a:alpha val="43137"/>
                    </a:srgbClr>
                  </a:outerShdw>
                </a:effectLst>
              </a:rPr>
              <a:t>Ο λόγος χρησιμοποίησης ξύλινου κουτιού.</a:t>
            </a:r>
          </a:p>
          <a:p>
            <a:pPr marL="0" indent="0" algn="just" defTabSz="252000">
              <a:lnSpc>
                <a:spcPct val="150000"/>
              </a:lnSpc>
              <a:spcBef>
                <a:spcPts val="0"/>
              </a:spcBef>
              <a:buNone/>
            </a:pPr>
            <a:r>
              <a:rPr lang="el-GR" sz="2400" dirty="0" smtClean="0"/>
              <a:t>Η δημιουργία πυκνωμάτων και αραιωμάτων του ελαστικού μέσου (αέρα) παρέχεται από την κίνηση της μεμβράνης του μεγαφώνου. Τα ηχητικά κύματα, που εμφανίζονται στο εμπρός μέρος του μεγαφώνου, έχουν διαφορά φάσης 180</a:t>
            </a:r>
            <a:r>
              <a:rPr lang="el-GR" sz="2400" baseline="30000" dirty="0" smtClean="0"/>
              <a:t>ο</a:t>
            </a:r>
            <a:r>
              <a:rPr lang="el-GR" sz="2400" dirty="0" smtClean="0"/>
              <a:t> από εκείνα που δημιουργούνται στην πίσω πλευρά. Επομένως είναι δυνατόν άλλα κύματα σε κάποια σημεία να αθροίζονται με την ίδια φάση και σε κάποια σημεία άλλα να αναιρούνται, μ’ αποτέλεσμα  να χάνονται συχνότητες. Γι’ αυτό το λόγο χρησιμοποιούμε ξύλινες κατασκευές για την αποφυγή αυτού του φαινομένου.</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3005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Κουτιά ηχείων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a:bodyPr>
          <a:lstStyle/>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Είδος χρησιμοποιούμενου ξύλου</a:t>
            </a:r>
            <a:r>
              <a:rPr lang="el-GR" sz="2400" dirty="0" smtClean="0"/>
              <a:t>, </a:t>
            </a:r>
            <a:r>
              <a:rPr lang="el-GR" sz="2000" dirty="0" smtClean="0"/>
              <a:t>πρέπει να είναι αρκετά σκληρό. Συνήθως είναι φτιαγμένα από νοβοπάν, από κόντρα πλακέ θαλάσσης (</a:t>
            </a:r>
            <a:r>
              <a:rPr lang="el-GR" sz="2000" dirty="0" err="1" smtClean="0"/>
              <a:t>πλακάζ</a:t>
            </a:r>
            <a:r>
              <a:rPr lang="el-GR" sz="2000" dirty="0" smtClean="0"/>
              <a:t>), από ξύλο δρυς.</a:t>
            </a:r>
            <a:endParaRPr lang="el-GR" sz="2400" dirty="0" smtClean="0"/>
          </a:p>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Ενίσχυση της κατασκευής</a:t>
            </a:r>
            <a:r>
              <a:rPr lang="el-GR" sz="2400" dirty="0" smtClean="0"/>
              <a:t>, </a:t>
            </a:r>
            <a:r>
              <a:rPr lang="el-GR" sz="2000" dirty="0" smtClean="0"/>
              <a:t>πρέπει να προβλέπεται η εσωτερική ενίσχυση των πλευρών μεταξύ τους με τραβέρσες και μπράτσα.</a:t>
            </a:r>
            <a:endParaRPr lang="el-GR" sz="2400" dirty="0" smtClean="0"/>
          </a:p>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Πάχος χρησιμοποιούμενου ξύλου, </a:t>
            </a:r>
            <a:r>
              <a:rPr lang="el-GR" sz="2000" dirty="0" smtClean="0">
                <a:solidFill>
                  <a:schemeClr val="tx1"/>
                </a:solidFill>
              </a:rPr>
              <a:t>δεν καθορίζεται από κάποιο κανόνα, δεν πρέπει να είναι μικρότερο από 2 </a:t>
            </a:r>
            <a:r>
              <a:rPr lang="en-US" sz="2000" dirty="0" smtClean="0">
                <a:solidFill>
                  <a:schemeClr val="tx1"/>
                </a:solidFill>
              </a:rPr>
              <a:t>cm</a:t>
            </a:r>
            <a:r>
              <a:rPr lang="el-GR" sz="2000" dirty="0" smtClean="0">
                <a:solidFill>
                  <a:schemeClr val="tx1"/>
                </a:solidFill>
              </a:rPr>
              <a:t>, όσο μεγαλύτερο είναι το πάχος του  τόσο καλύτερο ακουστικό αποτέλεσμα έχουμε αλλά αυξάνει αρκετά το βάρος του.</a:t>
            </a:r>
          </a:p>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Χρήση </a:t>
            </a:r>
            <a:r>
              <a:rPr lang="el-GR" sz="2400" dirty="0" err="1" smtClean="0">
                <a:solidFill>
                  <a:srgbClr val="FF0000"/>
                </a:solidFill>
                <a:effectLst>
                  <a:outerShdw blurRad="38100" dist="38100" dir="2700000" algn="tl">
                    <a:srgbClr val="000000">
                      <a:alpha val="43137"/>
                    </a:srgbClr>
                  </a:outerShdw>
                </a:effectLst>
              </a:rPr>
              <a:t>ηχο</a:t>
            </a:r>
            <a:r>
              <a:rPr lang="el-GR" sz="2400" dirty="0" smtClean="0">
                <a:solidFill>
                  <a:srgbClr val="FF0000"/>
                </a:solidFill>
                <a:effectLst>
                  <a:outerShdw blurRad="38100" dist="38100" dir="2700000" algn="tl">
                    <a:srgbClr val="000000">
                      <a:alpha val="43137"/>
                    </a:srgbClr>
                  </a:outerShdw>
                </a:effectLst>
              </a:rPr>
              <a:t>-</a:t>
            </a:r>
            <a:r>
              <a:rPr lang="el-GR" sz="2400" dirty="0" smtClean="0">
                <a:solidFill>
                  <a:srgbClr val="FF0000"/>
                </a:solidFill>
                <a:effectLst>
                  <a:outerShdw blurRad="38100" dist="38100" dir="2700000" algn="tl">
                    <a:srgbClr val="000000">
                      <a:alpha val="43137"/>
                    </a:srgbClr>
                  </a:outerShdw>
                </a:effectLst>
              </a:rPr>
              <a:t>απορροφητικού </a:t>
            </a:r>
            <a:r>
              <a:rPr lang="el-GR" sz="2400" dirty="0" smtClean="0">
                <a:solidFill>
                  <a:srgbClr val="FF0000"/>
                </a:solidFill>
                <a:effectLst>
                  <a:outerShdw blurRad="38100" dist="38100" dir="2700000" algn="tl">
                    <a:srgbClr val="000000">
                      <a:alpha val="43137"/>
                    </a:srgbClr>
                  </a:outerShdw>
                </a:effectLst>
              </a:rPr>
              <a:t>υλικού. </a:t>
            </a:r>
            <a:r>
              <a:rPr lang="el-GR" sz="2000" dirty="0" smtClean="0">
                <a:solidFill>
                  <a:schemeClr val="tx1"/>
                </a:solidFill>
              </a:rPr>
              <a:t>Επειδή απαιτείται καλύτερη ακουστική ισχύ στο εμπρός μέρος και τα πλαϊνά τμήματα του ηχείου δεν πρέπει να δέχονται μεγάλες πιέσεις και να δονούνται, γι’ αυτό το λόγο τοποθετούμε </a:t>
            </a:r>
            <a:r>
              <a:rPr lang="el-GR" sz="2000" dirty="0" err="1" smtClean="0">
                <a:solidFill>
                  <a:schemeClr val="tx1"/>
                </a:solidFill>
              </a:rPr>
              <a:t>ηχο</a:t>
            </a:r>
            <a:r>
              <a:rPr lang="el-GR" sz="2000" dirty="0" smtClean="0">
                <a:solidFill>
                  <a:schemeClr val="tx1"/>
                </a:solidFill>
              </a:rPr>
              <a:t>-απορροφητικό </a:t>
            </a:r>
            <a:r>
              <a:rPr lang="el-GR" sz="2000" dirty="0" smtClean="0">
                <a:solidFill>
                  <a:schemeClr val="tx1"/>
                </a:solidFill>
              </a:rPr>
              <a:t>υλικό (υαλοβάμβακα), που απορροφά τα ηχητικά κύματα. </a:t>
            </a:r>
            <a:endParaRPr lang="el-GR" sz="2400"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3107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Χαρακτηριστικά κουτιών ηχείων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a:bodyPr>
          <a:lstStyle/>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Ακουστικής ανάρτησης.</a:t>
            </a:r>
            <a:r>
              <a:rPr lang="el-GR" sz="2400" dirty="0" smtClean="0"/>
              <a:t> </a:t>
            </a:r>
            <a:r>
              <a:rPr lang="el-GR" sz="2000" dirty="0" smtClean="0"/>
              <a:t>Είναι απλή κατασκευή. Αποτελείται από ένα κλειστό κουτί, στο οποίο ανοίγονται τρύπες μόνο για τα μεγάφωνα. Το κουτί παίζει το ρόλο της αποκοπής των οπίσθιων ηχητικών κυμάτων και αναπτύσσει μια ποσότητα του ελαστικού μέσου που αποτελεί ανακλαστήρα των κυμάτων, μ’ αποτέλεσμα να αυξάνεται η </a:t>
            </a:r>
            <a:r>
              <a:rPr lang="el-GR" sz="2000" dirty="0" smtClean="0"/>
              <a:t>απόδοση </a:t>
            </a:r>
            <a:r>
              <a:rPr lang="el-GR" sz="2000" dirty="0" smtClean="0"/>
              <a:t>και η απόκριση στις Χ.Σ. (μπάσα)</a:t>
            </a:r>
            <a:endParaRPr lang="el-GR" sz="2400" dirty="0" smtClean="0"/>
          </a:p>
          <a:p>
            <a:pPr marL="457200" indent="-457200" algn="just" defTabSz="252000">
              <a:spcBef>
                <a:spcPts val="0"/>
              </a:spcBef>
              <a:buFont typeface="+mj-lt"/>
              <a:buAutoNum type="arabicPeriod"/>
            </a:pPr>
            <a:r>
              <a:rPr lang="el-GR" sz="2400" dirty="0" smtClean="0">
                <a:solidFill>
                  <a:srgbClr val="FF0000"/>
                </a:solidFill>
                <a:effectLst>
                  <a:outerShdw blurRad="38100" dist="38100" dir="2700000" algn="tl">
                    <a:srgbClr val="000000">
                      <a:alpha val="43137"/>
                    </a:srgbClr>
                  </a:outerShdw>
                </a:effectLst>
              </a:rPr>
              <a:t>Ανάκλασης χαμηλών συχνοτήτων (</a:t>
            </a:r>
            <a:r>
              <a:rPr lang="en-US" sz="2400" dirty="0" smtClean="0">
                <a:solidFill>
                  <a:srgbClr val="FF0000"/>
                </a:solidFill>
                <a:effectLst>
                  <a:outerShdw blurRad="38100" dist="38100" dir="2700000" algn="tl">
                    <a:srgbClr val="000000">
                      <a:alpha val="43137"/>
                    </a:srgbClr>
                  </a:outerShdw>
                </a:effectLst>
              </a:rPr>
              <a:t>Bass Reflex)</a:t>
            </a:r>
            <a:r>
              <a:rPr lang="el-GR" sz="2400" dirty="0" smtClean="0">
                <a:solidFill>
                  <a:srgbClr val="FF0000"/>
                </a:solidFill>
                <a:effectLst>
                  <a:outerShdw blurRad="38100" dist="38100" dir="2700000" algn="tl">
                    <a:srgbClr val="000000">
                      <a:alpha val="43137"/>
                    </a:srgbClr>
                  </a:outerShdw>
                </a:effectLst>
              </a:rPr>
              <a:t>.</a:t>
            </a:r>
            <a:r>
              <a:rPr lang="el-GR" sz="2400" dirty="0" smtClean="0"/>
              <a:t> </a:t>
            </a:r>
            <a:r>
              <a:rPr lang="el-GR" sz="2000" dirty="0" smtClean="0"/>
              <a:t>Στις </a:t>
            </a:r>
            <a:r>
              <a:rPr lang="el-GR" sz="2000" dirty="0" err="1" smtClean="0"/>
              <a:t>κατασκευ</a:t>
            </a:r>
            <a:r>
              <a:rPr lang="el-GR" sz="2000" dirty="0" smtClean="0"/>
              <a:t>-</a:t>
            </a:r>
            <a:r>
              <a:rPr lang="el-GR" sz="2000" dirty="0" err="1" smtClean="0"/>
              <a:t>ές</a:t>
            </a:r>
            <a:r>
              <a:rPr lang="el-GR" sz="2000" dirty="0" smtClean="0"/>
              <a:t>  αυτές εκτός από τις τρύπες των μεγαφώνων υπάρχει και μια </a:t>
            </a:r>
            <a:r>
              <a:rPr lang="el-GR" sz="2000" dirty="0" err="1" smtClean="0"/>
              <a:t>στρογ</a:t>
            </a:r>
            <a:r>
              <a:rPr lang="el-GR" sz="2000" dirty="0" smtClean="0"/>
              <a:t>-</a:t>
            </a:r>
            <a:r>
              <a:rPr lang="el-GR" sz="2000" dirty="0" err="1" smtClean="0"/>
              <a:t>γυλή</a:t>
            </a:r>
            <a:r>
              <a:rPr lang="el-GR" sz="2000" dirty="0" smtClean="0"/>
              <a:t> τρύπα, η οποία προσαρμόζεται προς το εσωτερικό του ηχείου με ένα σωλήνα ειδικών διαστάσεων ώστε να μεταφέρει τα οπίσθια ηχητικά κύματα στο εμπρός τμήμα. Επειδή κατά την ανάκλαση των ηχητικών κυμάτων παρατηρείται αντιστροφή φάσης κατά 180</a:t>
            </a:r>
            <a:r>
              <a:rPr lang="el-GR" sz="2000" baseline="30000" dirty="0" smtClean="0"/>
              <a:t>ο</a:t>
            </a:r>
            <a:r>
              <a:rPr lang="el-GR" sz="2000" dirty="0" smtClean="0"/>
              <a:t> , ονομάζονται και αναστροφής φάσης. </a:t>
            </a:r>
          </a:p>
          <a:p>
            <a:pPr marL="457200" indent="-457200" algn="just" defTabSz="252000">
              <a:spcBef>
                <a:spcPts val="0"/>
              </a:spcBef>
              <a:buFont typeface="+mj-lt"/>
              <a:buAutoNum type="arabicPeriod"/>
            </a:pPr>
            <a:r>
              <a:rPr lang="el-GR" sz="2000" dirty="0" smtClean="0"/>
              <a:t>Τα ηχεία αυτά παρουσιάζουν καλύτερη απόδοση, αλλά και εισάγουν και μεγαλύτερη παραμόρφωση. </a:t>
            </a:r>
            <a:endParaRPr lang="el-GR" sz="2400" dirty="0" smtClean="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3209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Τύποι κατασκευής κουτιών ηχείων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a:bodyPr>
          <a:lstStyle/>
          <a:p>
            <a:pPr marL="0" indent="0" algn="just" defTabSz="252000">
              <a:lnSpc>
                <a:spcPct val="150000"/>
              </a:lnSpc>
              <a:spcBef>
                <a:spcPts val="0"/>
              </a:spcBef>
              <a:buNone/>
            </a:pPr>
            <a:r>
              <a:rPr lang="el-GR" sz="2400" dirty="0" smtClean="0"/>
              <a:t>Είναι ηλεκτρομηχανικές διατάξεις, οι οποίες δέχονται ηλεκτρική μεταβαλλόμενη ισχύ από τον ενισχυτή εξόδου και την μετατρέπουν σε ηχητική ισχύ ιδίας συχνότητας με την ηλεκτρική.</a:t>
            </a:r>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3312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Μεγάφωνα</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a:bodyPr>
          <a:lstStyle/>
          <a:p>
            <a:pPr marL="3780000" indent="0" algn="just" defTabSz="252000">
              <a:spcBef>
                <a:spcPts val="0"/>
              </a:spcBef>
              <a:buNone/>
            </a:pPr>
            <a:r>
              <a:rPr lang="el-GR" sz="2000" dirty="0" smtClean="0"/>
              <a:t>Κατασκευάζονται από μόνιμο μαγνήτη τύπου Ε, που </a:t>
            </a:r>
            <a:r>
              <a:rPr lang="el-GR" sz="2000" dirty="0" smtClean="0"/>
              <a:t>στα </a:t>
            </a:r>
            <a:r>
              <a:rPr lang="el-GR" sz="2000" dirty="0" smtClean="0"/>
              <a:t>εσωτερικά του σκέλη είναι τυλιγμένο το πηνίο φωνής.</a:t>
            </a:r>
          </a:p>
          <a:p>
            <a:pPr marL="3780000" indent="0" algn="just" defTabSz="252000">
              <a:spcBef>
                <a:spcPts val="0"/>
              </a:spcBef>
              <a:buNone/>
            </a:pPr>
            <a:r>
              <a:rPr lang="el-GR" sz="2000" dirty="0" smtClean="0"/>
              <a:t>Το πηνίο φωνής έχει μπροστά του προσαρμοσμένο ένα κώνο.</a:t>
            </a:r>
          </a:p>
          <a:p>
            <a:pPr marL="3780000" indent="0" algn="just" defTabSz="252000">
              <a:spcBef>
                <a:spcPts val="0"/>
              </a:spcBef>
              <a:buNone/>
            </a:pPr>
            <a:r>
              <a:rPr lang="el-GR" sz="2000" dirty="0" smtClean="0"/>
              <a:t>Ο κώνος είναι κατασκευασμένος από ειδικό χαρτί.</a:t>
            </a:r>
          </a:p>
          <a:p>
            <a:pPr marL="3780000" indent="0" algn="just" defTabSz="252000">
              <a:spcBef>
                <a:spcPts val="0"/>
              </a:spcBef>
              <a:buNone/>
            </a:pPr>
            <a:r>
              <a:rPr lang="el-GR" sz="2000" dirty="0" smtClean="0"/>
              <a:t>Το πηνίο </a:t>
            </a:r>
            <a:r>
              <a:rPr lang="el-GR" sz="2000" dirty="0" smtClean="0"/>
              <a:t>φωνής - κώνος </a:t>
            </a:r>
            <a:r>
              <a:rPr lang="el-GR" sz="2000" dirty="0" smtClean="0"/>
              <a:t>μπορεί να κινείται στο σκέλος του μαγνήτη. </a:t>
            </a:r>
          </a:p>
          <a:p>
            <a:pPr marL="0" indent="0" algn="just" defTabSz="252000">
              <a:spcBef>
                <a:spcPts val="0"/>
              </a:spcBef>
              <a:buNone/>
            </a:pPr>
            <a:r>
              <a:rPr lang="el-GR" sz="2000" dirty="0" smtClean="0"/>
              <a:t>Η κίνηση επιτυγχάνεται με τη βοήθεια λεπτής κυκλικής μεμβράνης από ευλύγιστο πτυχωτό υλικό για να αυξάνεται η ευλυγισία του και στο κέντρο του η μεμβράνη (</a:t>
            </a:r>
            <a:r>
              <a:rPr lang="en-US" sz="2000" dirty="0" err="1" smtClean="0"/>
              <a:t>spanter</a:t>
            </a:r>
            <a:r>
              <a:rPr lang="en-US" sz="2000" dirty="0" smtClean="0"/>
              <a:t>) </a:t>
            </a:r>
            <a:r>
              <a:rPr lang="el-GR" sz="2000" dirty="0" smtClean="0"/>
              <a:t>έχει άνοιγμα, ώστε να χωράει το κεντρικό σκέλος του μαγνήτη και ο πηνίο φωνής. </a:t>
            </a:r>
            <a:endParaRPr lang="en-US" sz="2000" dirty="0" smtClean="0"/>
          </a:p>
          <a:p>
            <a:pPr marL="0" indent="0" algn="just" defTabSz="252000">
              <a:spcBef>
                <a:spcPts val="0"/>
              </a:spcBef>
              <a:buNone/>
            </a:pPr>
            <a:r>
              <a:rPr lang="el-GR" sz="2000" dirty="0" smtClean="0"/>
              <a:t>Όταν τροφοδοτηθεί το πηνίο φωνής με μεταβαλλόμενο ρεύμα αναπτύσσεται στα άκρα του μεταβαλλόμενο Μ.Π., όπου συνδυαζόμενο με το Μ.Π. του μόνιμου μαγνήτη, προκαλείται η κίνησή του καθώς και του κώνου επίσης.</a:t>
            </a:r>
          </a:p>
          <a:p>
            <a:pPr marL="1224000" indent="0" algn="just" defTabSz="252000">
              <a:lnSpc>
                <a:spcPct val="150000"/>
              </a:lnSpc>
              <a:spcBef>
                <a:spcPts val="0"/>
              </a:spcBef>
              <a:buNone/>
            </a:pPr>
            <a:endParaRPr lang="el-GR" sz="2400" dirty="0" smtClean="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3414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Μεγάφωνα Μόνιμου Μαγνήτη</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6" name="5 - Εικόνα" descr="1.6.2.1.jpg"/>
          <p:cNvPicPr>
            <a:picLocks noChangeAspect="1"/>
          </p:cNvPicPr>
          <p:nvPr/>
        </p:nvPicPr>
        <p:blipFill>
          <a:blip r:embed="rId4"/>
          <a:stretch>
            <a:fillRect/>
          </a:stretch>
        </p:blipFill>
        <p:spPr>
          <a:xfrm>
            <a:off x="428596" y="1500174"/>
            <a:ext cx="3786214" cy="258151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sp>
        <p:nvSpPr>
          <p:cNvPr id="5" name="4 - Θέση περιεχομένου"/>
          <p:cNvSpPr>
            <a:spLocks noGrp="1"/>
          </p:cNvSpPr>
          <p:nvPr>
            <p:ph idx="1"/>
          </p:nvPr>
        </p:nvSpPr>
        <p:spPr>
          <a:xfrm>
            <a:off x="457200" y="1428736"/>
            <a:ext cx="8229600" cy="5143536"/>
          </a:xfrm>
        </p:spPr>
        <p:txBody>
          <a:bodyPr>
            <a:normAutofit/>
          </a:bodyPr>
          <a:lstStyle/>
          <a:p>
            <a:pPr marL="3780000" indent="0" algn="just" defTabSz="252000">
              <a:spcBef>
                <a:spcPts val="0"/>
              </a:spcBef>
              <a:buNone/>
            </a:pPr>
            <a:r>
              <a:rPr lang="el-GR" sz="1800" dirty="0" smtClean="0"/>
              <a:t>Είναι μεγάφωνα πηνίου φωνής χωρίς μόνιμο μαγνήτη αλλά με </a:t>
            </a:r>
            <a:r>
              <a:rPr lang="el-GR" sz="1800" dirty="0" smtClean="0"/>
              <a:t>ηλεκτρομαγνήτη</a:t>
            </a:r>
            <a:r>
              <a:rPr lang="el-GR" sz="1800" dirty="0" smtClean="0"/>
              <a:t>, όπου η </a:t>
            </a:r>
            <a:r>
              <a:rPr lang="el-GR" sz="1800" dirty="0" err="1" smtClean="0"/>
              <a:t>μαγνήτισή</a:t>
            </a:r>
            <a:r>
              <a:rPr lang="el-GR" sz="1800" dirty="0" smtClean="0"/>
              <a:t> του γίνεται από ένα ειδικό πηνίο που ονομάζεται πηνίο διέγερσης που τροφοδοτείται με </a:t>
            </a:r>
            <a:r>
              <a:rPr lang="en-US" sz="1800" dirty="0" smtClean="0"/>
              <a:t>D.C.</a:t>
            </a:r>
            <a:r>
              <a:rPr lang="el-GR" sz="1800" dirty="0" smtClean="0"/>
              <a:t> Η </a:t>
            </a:r>
            <a:r>
              <a:rPr lang="en-US" sz="1800" dirty="0" smtClean="0"/>
              <a:t>D.C. </a:t>
            </a:r>
            <a:r>
              <a:rPr lang="el-GR" sz="1800" dirty="0" smtClean="0"/>
              <a:t>Τροφοδοσία του προέρχεται από το σύστημα τροφοδοσίας του ανορθωτή του ενισχυτή, </a:t>
            </a:r>
            <a:r>
              <a:rPr lang="el-GR" sz="1800" dirty="0" err="1" smtClean="0"/>
              <a:t>γι΄αυτό</a:t>
            </a:r>
            <a:r>
              <a:rPr lang="el-GR" sz="1800" dirty="0" smtClean="0"/>
              <a:t> και εισάγει ένα βόμβο. Για την εξάλειψή του απαιτείται ένα επιπλέον πηνίο, που ονομάζεται πηνίο εξουδετέρωσης, όπου τοποθετείται σε σειρά με το πηνίο φωνής και περιβάλλει το πηνίο διέγερσης.</a:t>
            </a:r>
          </a:p>
          <a:p>
            <a:pPr marL="0" indent="0" algn="just" defTabSz="252000">
              <a:spcBef>
                <a:spcPts val="0"/>
              </a:spcBef>
              <a:buNone/>
            </a:pPr>
            <a:r>
              <a:rPr lang="el-GR" sz="1800" dirty="0" smtClean="0"/>
              <a:t>Σύνθετη αντίσταση: 2,5 έως 16 Ω</a:t>
            </a:r>
            <a:endParaRPr lang="el-GR" sz="2000" dirty="0" smtClean="0"/>
          </a:p>
          <a:p>
            <a:pPr marL="0" indent="0" algn="just" defTabSz="252000">
              <a:spcBef>
                <a:spcPts val="0"/>
              </a:spcBef>
              <a:buNone/>
            </a:pPr>
            <a:r>
              <a:rPr lang="el-GR" sz="2000" dirty="0" smtClean="0"/>
              <a:t>Διάμετρος; 2’’ έως 15’’</a:t>
            </a:r>
            <a:endParaRPr lang="el-GR" sz="2400" dirty="0" smtClean="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44386"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a:t>
            </a:r>
            <a:r>
              <a:rPr lang="el-GR" sz="3200" smtClean="0">
                <a:solidFill>
                  <a:srgbClr val="00B050"/>
                </a:solidFill>
                <a:latin typeface="+mj-lt"/>
                <a:ea typeface="+mj-ea"/>
                <a:cs typeface="+mj-cs"/>
              </a:rPr>
              <a:t>Ηλεκτροδυναμικά μεγάφωνα</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pic>
        <p:nvPicPr>
          <p:cNvPr id="8" name="7 - Εικόνα" descr="1.6.2.2.jpg"/>
          <p:cNvPicPr>
            <a:picLocks noChangeAspect="1"/>
          </p:cNvPicPr>
          <p:nvPr/>
        </p:nvPicPr>
        <p:blipFill>
          <a:blip r:embed="rId4"/>
          <a:stretch>
            <a:fillRect/>
          </a:stretch>
        </p:blipFill>
        <p:spPr>
          <a:xfrm>
            <a:off x="428596" y="1428736"/>
            <a:ext cx="3800021" cy="32861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258204" cy="654032"/>
          </a:xfrm>
        </p:spPr>
        <p:txBody>
          <a:bodyPr>
            <a:normAutofit/>
          </a:bodyPr>
          <a:lstStyle/>
          <a:p>
            <a:pPr algn="l">
              <a:buFont typeface="Arial" pitchFamily="34" charset="0"/>
              <a:buChar char="•"/>
            </a:pPr>
            <a:r>
              <a:rPr lang="el-GR" sz="3600" dirty="0" smtClean="0">
                <a:solidFill>
                  <a:srgbClr val="00B050"/>
                </a:solidFill>
              </a:rPr>
              <a:t> </a:t>
            </a:r>
            <a:r>
              <a:rPr lang="el-GR" sz="3200" dirty="0" smtClean="0">
                <a:solidFill>
                  <a:srgbClr val="00B050"/>
                </a:solidFill>
              </a:rPr>
              <a:t>Κατηγορίες του ήχου</a:t>
            </a:r>
            <a:endParaRPr lang="el-GR" sz="3600" dirty="0">
              <a:solidFill>
                <a:srgbClr val="C00000"/>
              </a:solidFill>
            </a:endParaRPr>
          </a:p>
        </p:txBody>
      </p:sp>
      <p:sp>
        <p:nvSpPr>
          <p:cNvPr id="3" name="2 - Θέση περιεχομένου"/>
          <p:cNvSpPr>
            <a:spLocks noGrp="1"/>
          </p:cNvSpPr>
          <p:nvPr>
            <p:ph idx="1"/>
          </p:nvPr>
        </p:nvSpPr>
        <p:spPr>
          <a:xfrm>
            <a:off x="214282" y="1428736"/>
            <a:ext cx="8715436" cy="5286412"/>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startAt="3"/>
            </a:pPr>
            <a:r>
              <a:rPr lang="el-GR" sz="2800" dirty="0" smtClean="0">
                <a:solidFill>
                  <a:srgbClr val="C00000"/>
                </a:solidFill>
              </a:rPr>
              <a:t>Θόρυβος: </a:t>
            </a:r>
            <a:r>
              <a:rPr lang="el-GR" sz="2800" dirty="0" smtClean="0"/>
              <a:t>είναι ένα ηχητικό κύμα του οποίου η μεταβολή της πίεσης δεν περιοδική. </a:t>
            </a:r>
          </a:p>
          <a:p>
            <a:pPr marL="514350" indent="-514350">
              <a:buFont typeface="+mj-lt"/>
              <a:buAutoNum type="arabicPeriod" startAt="3"/>
            </a:pPr>
            <a:endParaRPr lang="el-GR" sz="2800" dirty="0"/>
          </a:p>
          <a:p>
            <a:pPr marL="514350" indent="-514350">
              <a:buFont typeface="+mj-lt"/>
              <a:buAutoNum type="arabicPeriod" startAt="3"/>
            </a:pPr>
            <a:endParaRPr lang="el-GR" sz="2800" dirty="0" smtClean="0"/>
          </a:p>
          <a:p>
            <a:pPr marL="514350" indent="-514350" algn="just">
              <a:buFont typeface="+mj-lt"/>
              <a:buAutoNum type="arabicPeriod" startAt="3"/>
            </a:pPr>
            <a:r>
              <a:rPr lang="el-GR" sz="2800" dirty="0" smtClean="0">
                <a:solidFill>
                  <a:srgbClr val="C00000"/>
                </a:solidFill>
              </a:rPr>
              <a:t>Κρότος:  </a:t>
            </a:r>
            <a:r>
              <a:rPr lang="el-GR" sz="2800" dirty="0" smtClean="0">
                <a:solidFill>
                  <a:schemeClr val="tx1"/>
                </a:solidFill>
              </a:rPr>
              <a:t>είναι ένα ηχητικό κύμα που αντιστοιχεί σε ένα ελάχιστο αριθμό ταλαντώσεων, των οποίων το πλάτος από μια πολύ μεγάλη τιμή ελαττώνεται απότομα σε ελάχιστο χρονικό διάστημα και προέρχεται από απότομη μεταβολή της πίεσης του αέρα.</a:t>
            </a:r>
          </a:p>
        </p:txBody>
      </p:sp>
      <p:pic>
        <p:nvPicPr>
          <p:cNvPr id="6" name="5 - Εικόνα" descr="noise.jpg"/>
          <p:cNvPicPr>
            <a:picLocks noChangeAspect="1"/>
          </p:cNvPicPr>
          <p:nvPr/>
        </p:nvPicPr>
        <p:blipFill>
          <a:blip r:embed="rId2"/>
          <a:stretch>
            <a:fillRect/>
          </a:stretch>
        </p:blipFill>
        <p:spPr>
          <a:xfrm>
            <a:off x="2071670" y="2357430"/>
            <a:ext cx="4286280" cy="1033300"/>
          </a:xfrm>
          <a:prstGeom prst="rect">
            <a:avLst/>
          </a:prstGeom>
        </p:spPr>
      </p:pic>
      <p:pic>
        <p:nvPicPr>
          <p:cNvPr id="7" name="6 - Εικόνα" descr="krotos.jpg"/>
          <p:cNvPicPr>
            <a:picLocks noChangeAspect="1"/>
          </p:cNvPicPr>
          <p:nvPr/>
        </p:nvPicPr>
        <p:blipFill>
          <a:blip r:embed="rId3"/>
          <a:stretch>
            <a:fillRect/>
          </a:stretch>
        </p:blipFill>
        <p:spPr>
          <a:xfrm>
            <a:off x="2357422" y="5715016"/>
            <a:ext cx="4214842" cy="894057"/>
          </a:xfrm>
          <a:prstGeom prst="rect">
            <a:avLst/>
          </a:prstGeom>
        </p:spPr>
      </p:pic>
      <p:sp>
        <p:nvSpPr>
          <p:cNvPr id="8" name="1 - Τίτλος"/>
          <p:cNvSpPr txBox="1">
            <a:spLocks/>
          </p:cNvSpPr>
          <p:nvPr/>
        </p:nvSpPr>
        <p:spPr>
          <a:xfrm>
            <a:off x="357158" y="142852"/>
            <a:ext cx="8258204" cy="654032"/>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pic>
        <p:nvPicPr>
          <p:cNvPr id="13" name="12 - Θέση περιεχομένου" descr="1.6.2.3.jpg"/>
          <p:cNvPicPr>
            <a:picLocks noGrp="1" noChangeAspect="1"/>
          </p:cNvPicPr>
          <p:nvPr>
            <p:ph idx="1"/>
          </p:nvPr>
        </p:nvPicPr>
        <p:blipFill>
          <a:blip r:embed="rId3"/>
          <a:stretch>
            <a:fillRect/>
          </a:stretch>
        </p:blipFill>
        <p:spPr>
          <a:xfrm>
            <a:off x="5780833" y="857232"/>
            <a:ext cx="3363167" cy="1643074"/>
          </a:xfrm>
        </p:spPr>
      </p:pic>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53602"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Μεγάφωνα Χοάνης ή Κόρνες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5" name="14 - TextBox"/>
          <p:cNvSpPr txBox="1"/>
          <p:nvPr/>
        </p:nvSpPr>
        <p:spPr>
          <a:xfrm>
            <a:off x="428596" y="2500306"/>
            <a:ext cx="8358246" cy="4401205"/>
          </a:xfrm>
          <a:prstGeom prst="rect">
            <a:avLst/>
          </a:prstGeom>
          <a:noFill/>
        </p:spPr>
        <p:txBody>
          <a:bodyPr wrap="square" rtlCol="0">
            <a:spAutoFit/>
          </a:bodyPr>
          <a:lstStyle/>
          <a:p>
            <a:pPr algn="just"/>
            <a:r>
              <a:rPr lang="el-GR" sz="2000" dirty="0" smtClean="0">
                <a:latin typeface="Times New Roman" pitchFamily="18" charset="0"/>
                <a:cs typeface="Times New Roman" pitchFamily="18" charset="0"/>
              </a:rPr>
              <a:t>Τα μεγάφωνα χοάνης χρησιμοποιούνται στις περιπτώσεις που απαιτείται μεγάλη ακουστική απόδοση.</a:t>
            </a:r>
          </a:p>
          <a:p>
            <a:pPr algn="just"/>
            <a:r>
              <a:rPr lang="el-GR" sz="2000" dirty="0" smtClean="0">
                <a:latin typeface="Times New Roman" pitchFamily="18" charset="0"/>
                <a:cs typeface="Times New Roman" pitchFamily="18" charset="0"/>
              </a:rPr>
              <a:t>Μια κόρνα αποτελείται από την ηχητική κεφαλή και από τη χοάνη.</a:t>
            </a:r>
          </a:p>
          <a:p>
            <a:pPr algn="just"/>
            <a:r>
              <a:rPr lang="el-GR" sz="2000" dirty="0" smtClean="0">
                <a:latin typeface="Times New Roman" pitchFamily="18" charset="0"/>
                <a:cs typeface="Times New Roman" pitchFamily="18" charset="0"/>
              </a:rPr>
              <a:t>Η ηχητική κεφαλή περιλαμβάνει ένα ισχυρό μόνιμο μαγνήτη, το πηνίο φωνής και μια μεταλλική μεμβράνη συνήθως από αλουμίνιο.</a:t>
            </a:r>
          </a:p>
          <a:p>
            <a:pPr algn="just"/>
            <a:r>
              <a:rPr lang="el-GR" sz="2000" dirty="0" smtClean="0">
                <a:latin typeface="Times New Roman" pitchFamily="18" charset="0"/>
                <a:cs typeface="Times New Roman" pitchFamily="18" charset="0"/>
              </a:rPr>
              <a:t>Η χοάνη τοποθετείται στον οπλισμό του Μ.Μ., ώστε στο στόμιο και </a:t>
            </a:r>
            <a:r>
              <a:rPr lang="el-GR" sz="2000" dirty="0" smtClean="0">
                <a:latin typeface="Times New Roman" pitchFamily="18" charset="0"/>
                <a:cs typeface="Times New Roman" pitchFamily="18" charset="0"/>
              </a:rPr>
              <a:t>στο </a:t>
            </a:r>
            <a:r>
              <a:rPr lang="el-GR" sz="2000" dirty="0" smtClean="0">
                <a:latin typeface="Times New Roman" pitchFamily="18" charset="0"/>
                <a:cs typeface="Times New Roman" pitchFamily="18" charset="0"/>
              </a:rPr>
              <a:t>διάφραγμα να σχηματίζεται ένας ηχητικός θάλαμος.</a:t>
            </a:r>
          </a:p>
          <a:p>
            <a:pPr algn="just"/>
            <a:r>
              <a:rPr lang="el-GR" sz="2000" dirty="0" smtClean="0">
                <a:latin typeface="Times New Roman" pitchFamily="18" charset="0"/>
                <a:cs typeface="Times New Roman" pitchFamily="18" charset="0"/>
              </a:rPr>
              <a:t>Η χοάνη μετασχηματίζει την ακουστική ισχύ υψηλής πίεσης αλλά χαμηλής ταχύτητας του ηχητικού θαλάμου σε ισχύ χαμηλής πίεσης και υψηλής ταχύτητας στον ελεύθερο χώρο.</a:t>
            </a:r>
          </a:p>
          <a:p>
            <a:pPr algn="just"/>
            <a:r>
              <a:rPr lang="el-GR" sz="2000" dirty="0" smtClean="0">
                <a:latin typeface="Times New Roman" pitchFamily="18" charset="0"/>
                <a:cs typeface="Times New Roman" pitchFamily="18" charset="0"/>
              </a:rPr>
              <a:t>Αυξάνεται η απόδοση κατά 90%</a:t>
            </a:r>
          </a:p>
          <a:p>
            <a:pPr algn="just"/>
            <a:r>
              <a:rPr lang="el-GR" sz="2000" dirty="0" smtClean="0">
                <a:latin typeface="Times New Roman" pitchFamily="18" charset="0"/>
                <a:cs typeface="Times New Roman" pitchFamily="18" charset="0"/>
              </a:rPr>
              <a:t>Δεν έχουν καλή πιστότητα, και ανταποκρίνονται καλά σε συχνότητες από 200 </a:t>
            </a:r>
            <a:r>
              <a:rPr lang="en-US" sz="2000" dirty="0" smtClean="0">
                <a:latin typeface="Times New Roman" pitchFamily="18" charset="0"/>
                <a:cs typeface="Times New Roman" pitchFamily="18" charset="0"/>
              </a:rPr>
              <a:t>Hz </a:t>
            </a:r>
            <a:r>
              <a:rPr lang="el-GR" sz="2000" dirty="0" smtClean="0">
                <a:latin typeface="Times New Roman" pitchFamily="18" charset="0"/>
                <a:cs typeface="Times New Roman" pitchFamily="18" charset="0"/>
              </a:rPr>
              <a:t>έως 8 </a:t>
            </a:r>
            <a:r>
              <a:rPr lang="en-US" sz="2000" dirty="0" smtClean="0">
                <a:latin typeface="Times New Roman" pitchFamily="18" charset="0"/>
                <a:cs typeface="Times New Roman" pitchFamily="18" charset="0"/>
              </a:rPr>
              <a:t>kHz. </a:t>
            </a:r>
            <a:r>
              <a:rPr lang="el-GR" sz="2000" dirty="0" smtClean="0">
                <a:latin typeface="Times New Roman" pitchFamily="18" charset="0"/>
                <a:cs typeface="Times New Roman" pitchFamily="18" charset="0"/>
              </a:rPr>
              <a:t>Η ισχύς τους φτάνει τα 20</a:t>
            </a:r>
            <a:r>
              <a:rPr lang="en-US" sz="2000" dirty="0" smtClean="0">
                <a:latin typeface="Times New Roman" pitchFamily="18" charset="0"/>
                <a:cs typeface="Times New Roman" pitchFamily="18" charset="0"/>
              </a:rPr>
              <a:t>W </a:t>
            </a:r>
            <a:r>
              <a:rPr lang="el-GR" sz="2000" dirty="0" smtClean="0">
                <a:latin typeface="Times New Roman" pitchFamily="18" charset="0"/>
                <a:cs typeface="Times New Roman" pitchFamily="18" charset="0"/>
              </a:rPr>
              <a:t>έως τα 60</a:t>
            </a:r>
            <a:r>
              <a:rPr lang="en-US" sz="2000" dirty="0" smtClean="0">
                <a:latin typeface="Times New Roman" pitchFamily="18" charset="0"/>
                <a:cs typeface="Times New Roman" pitchFamily="18" charset="0"/>
              </a:rPr>
              <a:t>W</a:t>
            </a:r>
            <a:r>
              <a:rPr lang="el-GR" sz="2000" dirty="0" smtClean="0">
                <a:latin typeface="Times New Roman" pitchFamily="18" charset="0"/>
                <a:cs typeface="Times New Roman" pitchFamily="18" charset="0"/>
              </a:rPr>
              <a:t>. Η σύνθετη αντίσταση είναι 4,8,16,32 Ω</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pic>
        <p:nvPicPr>
          <p:cNvPr id="13" name="12 - Θέση περιεχομένου" descr="1.6.2.3.jpg"/>
          <p:cNvPicPr>
            <a:picLocks noGrp="1" noChangeAspect="1"/>
          </p:cNvPicPr>
          <p:nvPr>
            <p:ph idx="1"/>
          </p:nvPr>
        </p:nvPicPr>
        <p:blipFill>
          <a:blip r:embed="rId3"/>
          <a:stretch>
            <a:fillRect/>
          </a:stretch>
        </p:blipFill>
        <p:spPr>
          <a:xfrm>
            <a:off x="500034" y="1357298"/>
            <a:ext cx="3286148" cy="3010536"/>
          </a:xfrm>
        </p:spPr>
      </p:pic>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55650" name="Εξίσωση" r:id="rId4"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Πιεζοηλεκτρικά Μεγάφωνα Κόρνας</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15" name="14 - TextBox"/>
          <p:cNvSpPr txBox="1"/>
          <p:nvPr/>
        </p:nvSpPr>
        <p:spPr>
          <a:xfrm>
            <a:off x="3786182" y="1428736"/>
            <a:ext cx="4857784" cy="2862322"/>
          </a:xfrm>
          <a:prstGeom prst="rect">
            <a:avLst/>
          </a:prstGeom>
          <a:noFill/>
        </p:spPr>
        <p:txBody>
          <a:bodyPr wrap="square" rtlCol="0">
            <a:spAutoFit/>
          </a:bodyPr>
          <a:lstStyle/>
          <a:p>
            <a:pPr algn="just"/>
            <a:r>
              <a:rPr lang="el-GR" dirty="0" smtClean="0"/>
              <a:t>Ο κρύσταλλος δέχεται τη μεταβαλλόμενη τάση από την έξοδο του τελικού ενισχυτή και μετατρέπει μεγάλο ποσοστό αυτής της ενέργειας σε ακουστική. </a:t>
            </a:r>
          </a:p>
          <a:p>
            <a:pPr algn="just"/>
            <a:r>
              <a:rPr lang="el-GR" dirty="0" smtClean="0"/>
              <a:t>Όταν ο κρύσταλλος τροφοδοτηθεί με </a:t>
            </a:r>
            <a:r>
              <a:rPr lang="en-US" dirty="0" smtClean="0"/>
              <a:t>A.F. </a:t>
            </a:r>
            <a:r>
              <a:rPr lang="el-GR" dirty="0" smtClean="0"/>
              <a:t>Τότε αυτός δονείται. Οι δονήσεις μεταφέρονται στο μικρό κώνο, ο οποίος τις μεταφέρει στην κόρνα.</a:t>
            </a:r>
          </a:p>
          <a:p>
            <a:pPr algn="just"/>
            <a:r>
              <a:rPr lang="el-GR" dirty="0" smtClean="0"/>
              <a:t>Χρησιμοποιούνται σε ηχεία υψηλής πιστότητας.</a:t>
            </a:r>
          </a:p>
          <a:p>
            <a:pPr algn="just"/>
            <a:r>
              <a:rPr lang="el-GR" dirty="0" smtClean="0"/>
              <a:t>Σύνθετη αντίσταση: 	Μεγάλη στις Χ.Σ.</a:t>
            </a:r>
          </a:p>
          <a:p>
            <a:pPr algn="just"/>
            <a:r>
              <a:rPr lang="el-GR" dirty="0" smtClean="0"/>
              <a:t>			Χαμηλή στις Υ.Σ.</a:t>
            </a:r>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5667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Συνδέσεις μεγαφώνων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7 - Θέση περιεχομένου"/>
          <p:cNvSpPr>
            <a:spLocks noGrp="1"/>
          </p:cNvSpPr>
          <p:nvPr>
            <p:ph idx="1"/>
          </p:nvPr>
        </p:nvSpPr>
        <p:spPr>
          <a:xfrm>
            <a:off x="285720" y="1428736"/>
            <a:ext cx="8686800" cy="4525963"/>
          </a:xfrm>
        </p:spPr>
        <p:txBody>
          <a:bodyPr/>
          <a:lstStyle/>
          <a:p>
            <a:pPr>
              <a:buNone/>
            </a:pPr>
            <a:r>
              <a:rPr lang="el-GR" b="1" spc="300" dirty="0" smtClean="0">
                <a:solidFill>
                  <a:srgbClr val="FF0000"/>
                </a:solidFill>
                <a:effectLst>
                  <a:outerShdw blurRad="38100" dist="38100" dir="2700000" algn="tl">
                    <a:srgbClr val="000000">
                      <a:alpha val="43137"/>
                    </a:srgbClr>
                  </a:outerShdw>
                </a:effectLst>
              </a:rPr>
              <a:t>Σύνδεση Σειράς</a:t>
            </a:r>
          </a:p>
          <a:p>
            <a:pPr>
              <a:buNone/>
            </a:pPr>
            <a:endParaRPr lang="el-GR" dirty="0"/>
          </a:p>
        </p:txBody>
      </p:sp>
      <p:pic>
        <p:nvPicPr>
          <p:cNvPr id="156676" name="Picture 4"/>
          <p:cNvPicPr>
            <a:picLocks noChangeAspect="1" noChangeArrowheads="1"/>
          </p:cNvPicPr>
          <p:nvPr/>
        </p:nvPicPr>
        <p:blipFill>
          <a:blip r:embed="rId4"/>
          <a:srcRect/>
          <a:stretch>
            <a:fillRect/>
          </a:stretch>
        </p:blipFill>
        <p:spPr bwMode="auto">
          <a:xfrm>
            <a:off x="2000232" y="2786058"/>
            <a:ext cx="4865861" cy="1719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6384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Συνδέσεις μεγαφώνων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7 - Θέση περιεχομένου"/>
          <p:cNvSpPr>
            <a:spLocks noGrp="1"/>
          </p:cNvSpPr>
          <p:nvPr>
            <p:ph idx="1"/>
          </p:nvPr>
        </p:nvSpPr>
        <p:spPr>
          <a:xfrm>
            <a:off x="285720" y="1428736"/>
            <a:ext cx="8686800" cy="4525963"/>
          </a:xfrm>
        </p:spPr>
        <p:txBody>
          <a:bodyPr/>
          <a:lstStyle/>
          <a:p>
            <a:pPr>
              <a:buNone/>
            </a:pPr>
            <a:r>
              <a:rPr lang="el-GR" b="1" spc="300" dirty="0" smtClean="0">
                <a:solidFill>
                  <a:srgbClr val="FF0000"/>
                </a:solidFill>
                <a:effectLst>
                  <a:outerShdw blurRad="38100" dist="38100" dir="2700000" algn="tl">
                    <a:srgbClr val="000000">
                      <a:alpha val="43137"/>
                    </a:srgbClr>
                  </a:outerShdw>
                </a:effectLst>
              </a:rPr>
              <a:t>Παράλληλη </a:t>
            </a:r>
            <a:r>
              <a:rPr lang="el-GR" b="1" spc="300" dirty="0" smtClean="0">
                <a:solidFill>
                  <a:srgbClr val="FF0000"/>
                </a:solidFill>
                <a:effectLst>
                  <a:outerShdw blurRad="38100" dist="38100" dir="2700000" algn="tl">
                    <a:srgbClr val="000000">
                      <a:alpha val="43137"/>
                    </a:srgbClr>
                  </a:outerShdw>
                </a:effectLst>
              </a:rPr>
              <a:t>Σύνδεση</a:t>
            </a:r>
          </a:p>
          <a:p>
            <a:pPr>
              <a:buNone/>
            </a:pPr>
            <a:endParaRPr lang="el-GR" b="1" spc="300" dirty="0" smtClean="0">
              <a:solidFill>
                <a:srgbClr val="FF0000"/>
              </a:solidFill>
              <a:effectLst>
                <a:outerShdw blurRad="38100" dist="38100" dir="2700000" algn="tl">
                  <a:srgbClr val="000000">
                    <a:alpha val="43137"/>
                  </a:srgbClr>
                </a:outerShdw>
              </a:effectLst>
            </a:endParaRPr>
          </a:p>
          <a:p>
            <a:pPr>
              <a:buNone/>
            </a:pPr>
            <a:r>
              <a:rPr lang="el-GR" b="1" spc="300" dirty="0" smtClean="0">
                <a:solidFill>
                  <a:srgbClr val="FF0000"/>
                </a:solidFill>
                <a:effectLst>
                  <a:outerShdw blurRad="38100" dist="38100" dir="2700000" algn="tl">
                    <a:srgbClr val="000000">
                      <a:alpha val="43137"/>
                    </a:srgbClr>
                  </a:outerShdw>
                </a:effectLst>
              </a:rPr>
              <a:t> </a:t>
            </a:r>
          </a:p>
          <a:p>
            <a:pPr>
              <a:buNone/>
            </a:pPr>
            <a:endParaRPr lang="el-GR" dirty="0"/>
          </a:p>
        </p:txBody>
      </p:sp>
      <p:pic>
        <p:nvPicPr>
          <p:cNvPr id="9" name="Picture 3"/>
          <p:cNvPicPr>
            <a:picLocks noChangeAspect="1" noChangeArrowheads="1"/>
          </p:cNvPicPr>
          <p:nvPr/>
        </p:nvPicPr>
        <p:blipFill>
          <a:blip r:embed="rId4"/>
          <a:srcRect/>
          <a:stretch>
            <a:fillRect/>
          </a:stretch>
        </p:blipFill>
        <p:spPr bwMode="auto">
          <a:xfrm>
            <a:off x="2000232" y="2928934"/>
            <a:ext cx="4972072" cy="15001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5872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Συνδέσεις μεγαφώνων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7 - Θέση περιεχομένου"/>
          <p:cNvSpPr>
            <a:spLocks noGrp="1"/>
          </p:cNvSpPr>
          <p:nvPr>
            <p:ph idx="1"/>
          </p:nvPr>
        </p:nvSpPr>
        <p:spPr>
          <a:xfrm>
            <a:off x="285720" y="1428736"/>
            <a:ext cx="8686800" cy="4525963"/>
          </a:xfrm>
        </p:spPr>
        <p:txBody>
          <a:bodyPr/>
          <a:lstStyle/>
          <a:p>
            <a:pPr>
              <a:buNone/>
            </a:pPr>
            <a:r>
              <a:rPr lang="el-GR" b="1" spc="300" dirty="0" smtClean="0">
                <a:solidFill>
                  <a:srgbClr val="FF0000"/>
                </a:solidFill>
                <a:effectLst>
                  <a:outerShdw blurRad="38100" dist="38100" dir="2700000" algn="tl">
                    <a:srgbClr val="000000">
                      <a:alpha val="43137"/>
                    </a:srgbClr>
                  </a:outerShdw>
                </a:effectLst>
              </a:rPr>
              <a:t>Μικτή Σύνδεση</a:t>
            </a:r>
          </a:p>
          <a:p>
            <a:pPr>
              <a:buNone/>
            </a:pPr>
            <a:endParaRPr lang="el-GR" b="1" spc="300" dirty="0" smtClean="0">
              <a:solidFill>
                <a:srgbClr val="FF0000"/>
              </a:solidFill>
              <a:effectLst>
                <a:outerShdw blurRad="38100" dist="38100" dir="2700000" algn="tl">
                  <a:srgbClr val="000000">
                    <a:alpha val="43137"/>
                  </a:srgbClr>
                </a:outerShdw>
              </a:effectLst>
            </a:endParaRPr>
          </a:p>
          <a:p>
            <a:pPr>
              <a:buNone/>
            </a:pPr>
            <a:r>
              <a:rPr lang="el-GR" b="1" spc="300" dirty="0" smtClean="0">
                <a:solidFill>
                  <a:srgbClr val="FF0000"/>
                </a:solidFill>
                <a:effectLst>
                  <a:outerShdw blurRad="38100" dist="38100" dir="2700000" algn="tl">
                    <a:srgbClr val="000000">
                      <a:alpha val="43137"/>
                    </a:srgbClr>
                  </a:outerShdw>
                </a:effectLst>
              </a:rPr>
              <a:t> </a:t>
            </a:r>
          </a:p>
          <a:p>
            <a:pPr>
              <a:buNone/>
            </a:pPr>
            <a:endParaRPr lang="el-GR" dirty="0"/>
          </a:p>
        </p:txBody>
      </p:sp>
      <p:pic>
        <p:nvPicPr>
          <p:cNvPr id="158723" name="Picture 3"/>
          <p:cNvPicPr>
            <a:picLocks noChangeAspect="1" noChangeArrowheads="1"/>
          </p:cNvPicPr>
          <p:nvPr/>
        </p:nvPicPr>
        <p:blipFill>
          <a:blip r:embed="rId4"/>
          <a:srcRect/>
          <a:stretch>
            <a:fillRect/>
          </a:stretch>
        </p:blipFill>
        <p:spPr bwMode="auto">
          <a:xfrm>
            <a:off x="1571604" y="2571743"/>
            <a:ext cx="5143536" cy="209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58259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n-US" dirty="0" smtClean="0"/>
              <a:t>1.</a:t>
            </a:r>
            <a:r>
              <a:rPr lang="el-GR" dirty="0" smtClean="0"/>
              <a:t>6</a:t>
            </a:r>
            <a:r>
              <a:rPr lang="en-US" dirty="0" smtClean="0"/>
              <a:t> </a:t>
            </a:r>
            <a:r>
              <a:rPr lang="el-GR" dirty="0" err="1" smtClean="0"/>
              <a:t>ηχεια</a:t>
            </a:r>
            <a:r>
              <a:rPr lang="el-GR" dirty="0" smtClean="0"/>
              <a:t>-</a:t>
            </a:r>
            <a:r>
              <a:rPr lang="el-GR" dirty="0" err="1" smtClean="0"/>
              <a:t>μεγαφωνα</a:t>
            </a:r>
            <a:r>
              <a:rPr lang="el-GR" dirty="0" smtClean="0"/>
              <a:t>-</a:t>
            </a:r>
            <a:r>
              <a:rPr lang="el-GR" dirty="0" err="1" smtClean="0"/>
              <a:t>φιλτρα</a:t>
            </a:r>
            <a:r>
              <a:rPr lang="el-GR" dirty="0" smtClean="0"/>
              <a:t> </a:t>
            </a:r>
            <a:r>
              <a:rPr lang="en-US" dirty="0" smtClean="0"/>
              <a:t>crossover</a:t>
            </a:r>
            <a:endParaRPr lang="el-GR" dirty="0"/>
          </a:p>
        </p:txBody>
      </p:sp>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62818"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l-GR" sz="3200" dirty="0" smtClean="0">
                <a:solidFill>
                  <a:srgbClr val="00B050"/>
                </a:solidFill>
                <a:latin typeface="+mj-lt"/>
                <a:ea typeface="+mj-ea"/>
                <a:cs typeface="+mj-cs"/>
              </a:rPr>
              <a:t> Συνδέσεις μεγαφώνων</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8" name="7 - Θέση περιεχομένου"/>
          <p:cNvSpPr>
            <a:spLocks noGrp="1"/>
          </p:cNvSpPr>
          <p:nvPr>
            <p:ph idx="1"/>
          </p:nvPr>
        </p:nvSpPr>
        <p:spPr>
          <a:xfrm>
            <a:off x="285720" y="1428736"/>
            <a:ext cx="8686800" cy="4525963"/>
          </a:xfrm>
        </p:spPr>
        <p:txBody>
          <a:bodyPr/>
          <a:lstStyle/>
          <a:p>
            <a:pPr>
              <a:buNone/>
            </a:pPr>
            <a:r>
              <a:rPr lang="el-GR" b="1" spc="300" dirty="0" smtClean="0">
                <a:solidFill>
                  <a:srgbClr val="FF0000"/>
                </a:solidFill>
                <a:effectLst>
                  <a:outerShdw blurRad="38100" dist="38100" dir="2700000" algn="tl">
                    <a:srgbClr val="000000">
                      <a:alpha val="43137"/>
                    </a:srgbClr>
                  </a:outerShdw>
                </a:effectLst>
              </a:rPr>
              <a:t>Σύνδεση με Μ/Τ γραμμής</a:t>
            </a:r>
            <a:endParaRPr lang="el-GR" b="1" spc="300" dirty="0" smtClean="0">
              <a:solidFill>
                <a:srgbClr val="FF0000"/>
              </a:solidFill>
              <a:effectLst>
                <a:outerShdw blurRad="38100" dist="38100" dir="2700000" algn="tl">
                  <a:srgbClr val="000000">
                    <a:alpha val="43137"/>
                  </a:srgbClr>
                </a:outerShdw>
              </a:effectLst>
            </a:endParaRPr>
          </a:p>
          <a:p>
            <a:pPr>
              <a:buNone/>
            </a:pPr>
            <a:endParaRPr lang="el-GR" b="1" spc="300" dirty="0" smtClean="0">
              <a:solidFill>
                <a:srgbClr val="FF0000"/>
              </a:solidFill>
              <a:effectLst>
                <a:outerShdw blurRad="38100" dist="38100" dir="2700000" algn="tl">
                  <a:srgbClr val="000000">
                    <a:alpha val="43137"/>
                  </a:srgbClr>
                </a:outerShdw>
              </a:effectLst>
            </a:endParaRPr>
          </a:p>
          <a:p>
            <a:pPr>
              <a:buNone/>
            </a:pPr>
            <a:r>
              <a:rPr lang="el-GR" b="1" spc="300" dirty="0" smtClean="0">
                <a:solidFill>
                  <a:srgbClr val="FF0000"/>
                </a:solidFill>
                <a:effectLst>
                  <a:outerShdw blurRad="38100" dist="38100" dir="2700000" algn="tl">
                    <a:srgbClr val="000000">
                      <a:alpha val="43137"/>
                    </a:srgbClr>
                  </a:outerShdw>
                </a:effectLst>
              </a:rPr>
              <a:t> </a:t>
            </a:r>
          </a:p>
          <a:p>
            <a:pPr>
              <a:buNone/>
            </a:pPr>
            <a:endParaRPr lang="el-GR" dirty="0"/>
          </a:p>
        </p:txBody>
      </p:sp>
      <p:pic>
        <p:nvPicPr>
          <p:cNvPr id="162819" name="Picture 3"/>
          <p:cNvPicPr>
            <a:picLocks noChangeAspect="1" noChangeArrowheads="1"/>
          </p:cNvPicPr>
          <p:nvPr/>
        </p:nvPicPr>
        <p:blipFill>
          <a:blip r:embed="rId4"/>
          <a:srcRect/>
          <a:stretch>
            <a:fillRect/>
          </a:stretch>
        </p:blipFill>
        <p:spPr bwMode="auto">
          <a:xfrm>
            <a:off x="1714480" y="2201996"/>
            <a:ext cx="4857783" cy="2085907"/>
          </a:xfrm>
          <a:prstGeom prst="rect">
            <a:avLst/>
          </a:prstGeom>
          <a:noFill/>
          <a:ln w="9525">
            <a:noFill/>
            <a:miter lim="800000"/>
            <a:headEnd/>
            <a:tailEnd/>
          </a:ln>
          <a:effectLst/>
        </p:spPr>
      </p:pic>
      <p:sp>
        <p:nvSpPr>
          <p:cNvPr id="10" name="9 - TextBox"/>
          <p:cNvSpPr txBox="1"/>
          <p:nvPr/>
        </p:nvSpPr>
        <p:spPr>
          <a:xfrm>
            <a:off x="357158" y="4429132"/>
            <a:ext cx="8215370" cy="2169825"/>
          </a:xfrm>
          <a:prstGeom prst="rect">
            <a:avLst/>
          </a:prstGeom>
          <a:noFill/>
        </p:spPr>
        <p:txBody>
          <a:bodyPr wrap="square" rtlCol="0">
            <a:spAutoFit/>
          </a:bodyPr>
          <a:lstStyle/>
          <a:p>
            <a:pPr algn="just">
              <a:lnSpc>
                <a:spcPct val="150000"/>
              </a:lnSpc>
            </a:pPr>
            <a:r>
              <a:rPr lang="el-GR" dirty="0" smtClean="0"/>
              <a:t>Το πρωτεύον του Μ/Τ γραμμής υπολογίζει την σύνθετη αντίσταση, ανάλογα με την αντίσταση του επιλεγόμενου μεγαφώνου.</a:t>
            </a:r>
          </a:p>
          <a:p>
            <a:pPr algn="just">
              <a:lnSpc>
                <a:spcPct val="150000"/>
              </a:lnSpc>
            </a:pPr>
            <a:r>
              <a:rPr lang="el-GR" dirty="0" smtClean="0"/>
              <a:t>Πλεονέκτημα αυτής της συνδεσμολογίας η χρήση μεγαφώνων διαφορετικής ωμικής αντίστασης.</a:t>
            </a:r>
          </a:p>
          <a:p>
            <a:pPr algn="just">
              <a:lnSpc>
                <a:spcPct val="150000"/>
              </a:lnSpc>
            </a:pPr>
            <a:r>
              <a:rPr lang="el-GR" dirty="0" smtClean="0"/>
              <a:t>Η συνολική ισχύς των μεγαφώνων θα είναι 60</a:t>
            </a:r>
            <a:r>
              <a:rPr lang="en-US" dirty="0" smtClean="0"/>
              <a:t>W, </a:t>
            </a:r>
            <a:r>
              <a:rPr lang="el-GR" dirty="0" smtClean="0"/>
              <a:t>όση και του ενισχυτή.</a:t>
            </a:r>
            <a:endParaRPr lang="el-GR" dirty="0"/>
          </a:p>
        </p:txBody>
      </p:sp>
      <p:graphicFrame>
        <p:nvGraphicFramePr>
          <p:cNvPr id="11" name="10 - Αντικείμενο"/>
          <p:cNvGraphicFramePr>
            <a:graphicFrameLocks noChangeAspect="1"/>
          </p:cNvGraphicFramePr>
          <p:nvPr/>
        </p:nvGraphicFramePr>
        <p:xfrm>
          <a:off x="5857884" y="5715016"/>
          <a:ext cx="2654300" cy="406400"/>
        </p:xfrm>
        <a:graphic>
          <a:graphicData uri="http://schemas.openxmlformats.org/presentationml/2006/ole">
            <p:oleObj spid="_x0000_s162820" name="Εξίσωση" r:id="rId5" imgW="2654280" imgH="406080" progId="Equation.3">
              <p:embed/>
            </p:oleObj>
          </a:graphicData>
        </a:graphic>
      </p:graphicFrame>
      <p:graphicFrame>
        <p:nvGraphicFramePr>
          <p:cNvPr id="162821" name="Object 5"/>
          <p:cNvGraphicFramePr>
            <a:graphicFrameLocks noChangeAspect="1"/>
          </p:cNvGraphicFramePr>
          <p:nvPr/>
        </p:nvGraphicFramePr>
        <p:xfrm>
          <a:off x="7286644" y="6286520"/>
          <a:ext cx="609600" cy="220662"/>
        </p:xfrm>
        <a:graphic>
          <a:graphicData uri="http://schemas.openxmlformats.org/presentationml/2006/ole">
            <p:oleObj spid="_x0000_s162821" name="Εξίσωση" r:id="rId6" imgW="596880" imgH="215640" progId="Equation.3">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17762"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lang="en-US" sz="2400" dirty="0" smtClean="0">
                <a:solidFill>
                  <a:srgbClr val="00B050"/>
                </a:solidFill>
                <a:latin typeface="+mj-lt"/>
                <a:ea typeface="+mj-ea"/>
                <a:cs typeface="+mj-cs"/>
              </a:rPr>
              <a:t>Cross Over</a:t>
            </a:r>
            <a:endParaRPr kumimoji="0" lang="el-GR" sz="3200" b="0" i="0" u="none" strike="noStrike" kern="1200" cap="none" spc="0" normalizeH="0" baseline="0" noProof="0" dirty="0">
              <a:ln>
                <a:noFill/>
              </a:ln>
              <a:solidFill>
                <a:srgbClr val="00B050"/>
              </a:solidFill>
              <a:effectLst/>
              <a:uLnTx/>
              <a:uFillTx/>
              <a:latin typeface="+mj-lt"/>
              <a:ea typeface="+mj-ea"/>
              <a:cs typeface="+mj-cs"/>
            </a:endParaRPr>
          </a:p>
        </p:txBody>
      </p:sp>
      <p:sp>
        <p:nvSpPr>
          <p:cNvPr id="6" name="3 - Τίτλος"/>
          <p:cNvSpPr txBox="1">
            <a:spLocks/>
          </p:cNvSpPr>
          <p:nvPr/>
        </p:nvSpPr>
        <p:spPr>
          <a:xfrm>
            <a:off x="500034" y="346076"/>
            <a:ext cx="8229600" cy="582594"/>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1.6 </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ηχεια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μεγαφωνα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φιλτρα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crossover</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 name="8 - Θέση περιεχομένου"/>
          <p:cNvSpPr>
            <a:spLocks noGrp="1"/>
          </p:cNvSpPr>
          <p:nvPr>
            <p:ph idx="1"/>
          </p:nvPr>
        </p:nvSpPr>
        <p:spPr/>
        <p:txBody>
          <a:bodyPr>
            <a:normAutofit/>
          </a:bodyPr>
          <a:lstStyle/>
          <a:p>
            <a:pPr marL="0" indent="0" algn="just">
              <a:spcBef>
                <a:spcPts val="0"/>
              </a:spcBef>
              <a:buNone/>
            </a:pPr>
            <a:r>
              <a:rPr lang="el-GR" sz="2200" dirty="0" smtClean="0">
                <a:latin typeface="Times New Roman" pitchFamily="18" charset="0"/>
                <a:cs typeface="Times New Roman" pitchFamily="18" charset="0"/>
              </a:rPr>
              <a:t>Είναι ηλεκτρονικά κυκλώματα, που τοποθετούνται μέσα στα ηχεία και σκοπό έχουν να διαχωρίσουν το ακουστικό φάσμα σε ζώνες και να οδηγήσουν αυτές τις ζώνες σε αντίστοιχα μεγάφωνα.</a:t>
            </a:r>
          </a:p>
          <a:p>
            <a:pPr marL="0" indent="0" algn="just">
              <a:spcBef>
                <a:spcPts val="0"/>
              </a:spcBef>
              <a:buNone/>
            </a:pPr>
            <a:r>
              <a:rPr lang="el-GR" sz="2200" dirty="0" smtClean="0">
                <a:latin typeface="Times New Roman" pitchFamily="18" charset="0"/>
                <a:cs typeface="Times New Roman" pitchFamily="18" charset="0"/>
              </a:rPr>
              <a:t>Είδη:</a:t>
            </a:r>
          </a:p>
          <a:p>
            <a:pPr marL="457200" indent="-457200" algn="just">
              <a:spcBef>
                <a:spcPts val="0"/>
              </a:spcBef>
              <a:buFont typeface="+mj-lt"/>
              <a:buAutoNum type="arabicPeriod"/>
            </a:pPr>
            <a:r>
              <a:rPr lang="en-US" sz="2200" dirty="0" smtClean="0">
                <a:latin typeface="Times New Roman" pitchFamily="18" charset="0"/>
                <a:cs typeface="Times New Roman" pitchFamily="18" charset="0"/>
              </a:rPr>
              <a:t>Two way cross-over</a:t>
            </a:r>
          </a:p>
          <a:p>
            <a:pPr marL="457200" indent="-457200" algn="just">
              <a:spcBef>
                <a:spcPts val="0"/>
              </a:spcBef>
              <a:buFont typeface="+mj-lt"/>
              <a:buAutoNum type="arabicPeriod"/>
            </a:pPr>
            <a:r>
              <a:rPr lang="en-US" sz="2200" dirty="0" smtClean="0">
                <a:latin typeface="Times New Roman" pitchFamily="18" charset="0"/>
                <a:cs typeface="Times New Roman" pitchFamily="18" charset="0"/>
              </a:rPr>
              <a:t>Three way cross-over</a:t>
            </a:r>
            <a:endParaRPr lang="el-G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65890"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n-US" sz="2800" b="0" i="0" u="none" strike="noStrike" kern="1200" cap="none" spc="0" normalizeH="0" baseline="0" noProof="0" dirty="0" smtClean="0">
                <a:ln>
                  <a:noFill/>
                </a:ln>
                <a:solidFill>
                  <a:srgbClr val="00B050"/>
                </a:solidFill>
                <a:effectLst/>
                <a:uLnTx/>
                <a:uFillTx/>
                <a:latin typeface="+mj-lt"/>
                <a:ea typeface="+mj-ea"/>
                <a:cs typeface="+mj-cs"/>
              </a:rPr>
              <a:t>Two way </a:t>
            </a:r>
            <a:r>
              <a:rPr lang="en-US" sz="2800" dirty="0" smtClean="0">
                <a:solidFill>
                  <a:srgbClr val="00B050"/>
                </a:solidFill>
                <a:latin typeface="+mj-lt"/>
                <a:ea typeface="+mj-ea"/>
                <a:cs typeface="+mj-cs"/>
              </a:rPr>
              <a:t>Cross Over</a:t>
            </a:r>
            <a:endParaRPr kumimoji="0" lang="el-GR" sz="2800" b="0" i="0" u="none" strike="noStrike" kern="1200" cap="none" spc="0" normalizeH="0" baseline="0" noProof="0" dirty="0">
              <a:ln>
                <a:noFill/>
              </a:ln>
              <a:solidFill>
                <a:srgbClr val="00B050"/>
              </a:solidFill>
              <a:effectLst/>
              <a:uLnTx/>
              <a:uFillTx/>
              <a:latin typeface="+mj-lt"/>
              <a:ea typeface="+mj-ea"/>
              <a:cs typeface="+mj-cs"/>
            </a:endParaRPr>
          </a:p>
        </p:txBody>
      </p:sp>
      <p:sp>
        <p:nvSpPr>
          <p:cNvPr id="6" name="3 - Τίτλος"/>
          <p:cNvSpPr txBox="1">
            <a:spLocks/>
          </p:cNvSpPr>
          <p:nvPr/>
        </p:nvSpPr>
        <p:spPr>
          <a:xfrm>
            <a:off x="500034" y="346076"/>
            <a:ext cx="8229600" cy="582594"/>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1.6 </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ηχεια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μεγαφωνα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φιλτρα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crossover</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65891" name="Picture 3"/>
          <p:cNvPicPr>
            <a:picLocks noGrp="1" noChangeAspect="1" noChangeArrowheads="1"/>
          </p:cNvPicPr>
          <p:nvPr>
            <p:ph idx="1"/>
          </p:nvPr>
        </p:nvPicPr>
        <p:blipFill>
          <a:blip r:embed="rId4"/>
          <a:srcRect/>
          <a:stretch>
            <a:fillRect/>
          </a:stretch>
        </p:blipFill>
        <p:spPr bwMode="auto">
          <a:xfrm>
            <a:off x="2071670" y="1643050"/>
            <a:ext cx="4500594" cy="2400317"/>
          </a:xfrm>
          <a:prstGeom prst="rect">
            <a:avLst/>
          </a:prstGeom>
          <a:noFill/>
          <a:ln w="9525">
            <a:noFill/>
            <a:miter lim="800000"/>
            <a:headEnd/>
            <a:tailEnd/>
          </a:ln>
          <a:effectLst/>
        </p:spPr>
      </p:pic>
      <p:pic>
        <p:nvPicPr>
          <p:cNvPr id="165893" name="Picture 5"/>
          <p:cNvPicPr>
            <a:picLocks noChangeAspect="1" noChangeArrowheads="1"/>
          </p:cNvPicPr>
          <p:nvPr/>
        </p:nvPicPr>
        <p:blipFill>
          <a:blip r:embed="rId5"/>
          <a:srcRect/>
          <a:stretch>
            <a:fillRect/>
          </a:stretch>
        </p:blipFill>
        <p:spPr bwMode="auto">
          <a:xfrm>
            <a:off x="2857488" y="4357694"/>
            <a:ext cx="2518190"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66914" name="Εξίσωση" r:id="rId3" imgW="114120" imgH="215640" progId="Equation.3">
              <p:embed/>
            </p:oleObj>
          </a:graphicData>
        </a:graphic>
      </p:graphicFrame>
      <p:sp>
        <p:nvSpPr>
          <p:cNvPr id="7" name="1 - Τίτλος"/>
          <p:cNvSpPr txBox="1">
            <a:spLocks/>
          </p:cNvSpPr>
          <p:nvPr/>
        </p:nvSpPr>
        <p:spPr>
          <a:xfrm>
            <a:off x="428596" y="85723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rgbClr val="00B050"/>
                </a:solidFill>
                <a:effectLst/>
                <a:uLnTx/>
                <a:uFillTx/>
                <a:latin typeface="+mj-lt"/>
                <a:ea typeface="+mj-ea"/>
                <a:cs typeface="+mj-cs"/>
              </a:rPr>
              <a:t> </a:t>
            </a:r>
            <a:r>
              <a:rPr kumimoji="0" lang="en-US" sz="2800" b="0" i="0" u="none" strike="noStrike" kern="1200" cap="none" spc="0" normalizeH="0" baseline="0" noProof="0" dirty="0" smtClean="0">
                <a:ln>
                  <a:noFill/>
                </a:ln>
                <a:solidFill>
                  <a:srgbClr val="00B050"/>
                </a:solidFill>
                <a:effectLst/>
                <a:uLnTx/>
                <a:uFillTx/>
                <a:latin typeface="+mj-lt"/>
                <a:ea typeface="+mj-ea"/>
                <a:cs typeface="+mj-cs"/>
              </a:rPr>
              <a:t>Three way </a:t>
            </a:r>
            <a:r>
              <a:rPr lang="en-US" sz="2800" dirty="0" smtClean="0">
                <a:solidFill>
                  <a:srgbClr val="00B050"/>
                </a:solidFill>
                <a:latin typeface="+mj-lt"/>
                <a:ea typeface="+mj-ea"/>
                <a:cs typeface="+mj-cs"/>
              </a:rPr>
              <a:t>Cross Over</a:t>
            </a:r>
            <a:endParaRPr kumimoji="0" lang="el-GR" sz="2800" b="0" i="0" u="none" strike="noStrike" kern="1200" cap="none" spc="0" normalizeH="0" baseline="0" noProof="0" dirty="0">
              <a:ln>
                <a:noFill/>
              </a:ln>
              <a:solidFill>
                <a:srgbClr val="00B050"/>
              </a:solidFill>
              <a:effectLst/>
              <a:uLnTx/>
              <a:uFillTx/>
              <a:latin typeface="+mj-lt"/>
              <a:ea typeface="+mj-ea"/>
              <a:cs typeface="+mj-cs"/>
            </a:endParaRPr>
          </a:p>
        </p:txBody>
      </p:sp>
      <p:sp>
        <p:nvSpPr>
          <p:cNvPr id="6" name="3 - Τίτλος"/>
          <p:cNvSpPr txBox="1">
            <a:spLocks/>
          </p:cNvSpPr>
          <p:nvPr/>
        </p:nvSpPr>
        <p:spPr>
          <a:xfrm>
            <a:off x="500034" y="346076"/>
            <a:ext cx="8229600" cy="582594"/>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75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1.6 </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ηχεια</a:t>
            </a:r>
            <a:r>
              <a:rPr kumimoji="0" lang="el-GR"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μεγαφωνα</a:t>
            </a:r>
            <a:r>
              <a:rPr kumimoji="0" lang="el-GR"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φιλτρα</a:t>
            </a:r>
            <a:r>
              <a:rPr kumimoji="0" lang="el-GR"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3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crossover</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66915" name="Picture 3"/>
          <p:cNvPicPr>
            <a:picLocks noGrp="1" noChangeAspect="1" noChangeArrowheads="1"/>
          </p:cNvPicPr>
          <p:nvPr>
            <p:ph idx="1"/>
          </p:nvPr>
        </p:nvPicPr>
        <p:blipFill>
          <a:blip r:embed="rId4"/>
          <a:srcRect/>
          <a:stretch>
            <a:fillRect/>
          </a:stretch>
        </p:blipFill>
        <p:spPr bwMode="auto">
          <a:xfrm>
            <a:off x="2285984" y="1428736"/>
            <a:ext cx="3714776" cy="3019316"/>
          </a:xfrm>
          <a:prstGeom prst="rect">
            <a:avLst/>
          </a:prstGeom>
          <a:noFill/>
          <a:ln w="9525">
            <a:noFill/>
            <a:miter lim="800000"/>
            <a:headEnd/>
            <a:tailEnd/>
          </a:ln>
          <a:effectLst/>
        </p:spPr>
      </p:pic>
      <p:pic>
        <p:nvPicPr>
          <p:cNvPr id="166916" name="Picture 4"/>
          <p:cNvPicPr>
            <a:picLocks noChangeAspect="1" noChangeArrowheads="1"/>
          </p:cNvPicPr>
          <p:nvPr/>
        </p:nvPicPr>
        <p:blipFill>
          <a:blip r:embed="rId5"/>
          <a:srcRect/>
          <a:stretch>
            <a:fillRect/>
          </a:stretch>
        </p:blipFill>
        <p:spPr bwMode="auto">
          <a:xfrm>
            <a:off x="2571736" y="4857760"/>
            <a:ext cx="3336020"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Grp="1" noChangeAspect="1" noChangeArrowheads="1"/>
          </p:cNvPicPr>
          <p:nvPr>
            <p:ph idx="1"/>
          </p:nvPr>
        </p:nvPicPr>
        <p:blipFill>
          <a:blip r:embed="rId2"/>
          <a:srcRect/>
          <a:stretch>
            <a:fillRect/>
          </a:stretch>
        </p:blipFill>
        <p:spPr bwMode="auto">
          <a:xfrm>
            <a:off x="1605526" y="2285992"/>
            <a:ext cx="5823994" cy="2930784"/>
          </a:xfrm>
          <a:prstGeom prst="rect">
            <a:avLst/>
          </a:prstGeom>
          <a:noFill/>
          <a:ln w="9525">
            <a:noFill/>
            <a:miter lim="800000"/>
            <a:headEnd/>
            <a:tailEnd/>
          </a:ln>
          <a:effectLst/>
        </p:spPr>
      </p:pic>
      <p:sp>
        <p:nvSpPr>
          <p:cNvPr id="5" name="3 - Τίτλος"/>
          <p:cNvSpPr txBox="1">
            <a:spLocks noGrp="1"/>
          </p:cNvSpPr>
          <p:nvPr>
            <p:ph type="title"/>
          </p:nvPr>
        </p:nvSpPr>
        <p:spPr>
          <a:xfrm>
            <a:off x="304800" y="457200"/>
            <a:ext cx="8686800" cy="614346"/>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1.6 </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ηχεια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μεγαφωνα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φιλτρα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crossover</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1 - Τίτλος"/>
          <p:cNvSpPr txBox="1">
            <a:spLocks/>
          </p:cNvSpPr>
          <p:nvPr/>
        </p:nvSpPr>
        <p:spPr>
          <a:xfrm>
            <a:off x="500034" y="1214422"/>
            <a:ext cx="8258175" cy="5603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tabLst/>
              <a:defRPr/>
            </a:pPr>
            <a:r>
              <a:rPr lang="el-GR" sz="2800" dirty="0" smtClean="0">
                <a:solidFill>
                  <a:srgbClr val="00B050"/>
                </a:solidFill>
                <a:latin typeface="+mj-lt"/>
                <a:ea typeface="+mj-ea"/>
                <a:cs typeface="+mj-cs"/>
              </a:rPr>
              <a:t>Καμπύλη απόκρισης των παραπάνω </a:t>
            </a:r>
            <a:r>
              <a:rPr lang="en-US" sz="2800" dirty="0" smtClean="0">
                <a:solidFill>
                  <a:srgbClr val="00B050"/>
                </a:solidFill>
                <a:latin typeface="+mj-lt"/>
                <a:ea typeface="+mj-ea"/>
                <a:cs typeface="+mj-cs"/>
              </a:rPr>
              <a:t>cross - over</a:t>
            </a:r>
            <a:endParaRPr kumimoji="0" lang="el-GR" sz="28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158162" cy="582594"/>
          </a:xfrm>
        </p:spPr>
        <p:txBody>
          <a:bodyPr>
            <a:normAutofit fontScale="90000"/>
          </a:bodyPr>
          <a:lstStyle/>
          <a:p>
            <a:pPr algn="l">
              <a:buFont typeface="Arial" pitchFamily="34" charset="0"/>
              <a:buChar char="•"/>
            </a:pPr>
            <a:r>
              <a:rPr lang="el-GR" sz="3600" dirty="0" smtClean="0">
                <a:solidFill>
                  <a:srgbClr val="00B050"/>
                </a:solidFill>
              </a:rPr>
              <a:t> Φυσικά χαρακτηριστικά του ήχου</a:t>
            </a:r>
            <a:endParaRPr lang="el-GR" sz="3600" dirty="0">
              <a:solidFill>
                <a:srgbClr val="00B050"/>
              </a:solidFill>
            </a:endParaRPr>
          </a:p>
        </p:txBody>
      </p:sp>
      <p:sp>
        <p:nvSpPr>
          <p:cNvPr id="3" name="2 - Θέση περιεχομένου"/>
          <p:cNvSpPr>
            <a:spLocks noGrp="1"/>
          </p:cNvSpPr>
          <p:nvPr>
            <p:ph idx="1"/>
          </p:nvPr>
        </p:nvSpPr>
        <p:spPr>
          <a:xfrm>
            <a:off x="214282" y="1428736"/>
            <a:ext cx="8715436" cy="5286412"/>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a:pPr>
            <a:r>
              <a:rPr lang="el-GR" sz="2800" dirty="0" smtClean="0">
                <a:solidFill>
                  <a:srgbClr val="C00000"/>
                </a:solidFill>
              </a:rPr>
              <a:t>Συχνότητα: </a:t>
            </a:r>
            <a:r>
              <a:rPr lang="el-GR" sz="2800" dirty="0" smtClean="0"/>
              <a:t>δηλώνει τον ρυθμό με τον οποίο ένα κύμα επαναλαμβάνεται στη διάρκεια 1</a:t>
            </a:r>
            <a:r>
              <a:rPr lang="en-US" sz="2800" dirty="0" smtClean="0"/>
              <a:t>s. </a:t>
            </a:r>
            <a:r>
              <a:rPr lang="el-GR" sz="2800" dirty="0" smtClean="0"/>
              <a:t>Συμβολίζεται με </a:t>
            </a:r>
            <a:r>
              <a:rPr lang="en-US" sz="2800" dirty="0" smtClean="0">
                <a:solidFill>
                  <a:srgbClr val="C00000"/>
                </a:solidFill>
              </a:rPr>
              <a:t>f</a:t>
            </a:r>
            <a:r>
              <a:rPr lang="en-US" sz="2800" dirty="0" smtClean="0"/>
              <a:t> </a:t>
            </a:r>
            <a:r>
              <a:rPr lang="el-GR" sz="2800" dirty="0" smtClean="0"/>
              <a:t>και μετριέται σε </a:t>
            </a:r>
            <a:r>
              <a:rPr lang="en-US" sz="2800" dirty="0" smtClean="0">
                <a:solidFill>
                  <a:srgbClr val="C00000"/>
                </a:solidFill>
              </a:rPr>
              <a:t>Hz</a:t>
            </a:r>
            <a:r>
              <a:rPr lang="en-US" sz="2800" dirty="0" smtClean="0"/>
              <a:t>.</a:t>
            </a:r>
            <a:endParaRPr lang="el-GR" sz="2800" dirty="0" smtClean="0"/>
          </a:p>
          <a:p>
            <a:pPr marL="514350" indent="-514350" algn="just">
              <a:buFont typeface="+mj-lt"/>
              <a:buAutoNum type="arabicPeriod"/>
            </a:pPr>
            <a:r>
              <a:rPr lang="el-GR" sz="2800" dirty="0" smtClean="0">
                <a:solidFill>
                  <a:srgbClr val="C00000"/>
                </a:solidFill>
              </a:rPr>
              <a:t>Πλάτος:  </a:t>
            </a:r>
            <a:r>
              <a:rPr lang="el-GR" sz="2800" dirty="0" smtClean="0">
                <a:solidFill>
                  <a:schemeClr val="tx1"/>
                </a:solidFill>
              </a:rPr>
              <a:t>ονομάζουμε</a:t>
            </a:r>
            <a:r>
              <a:rPr lang="el-GR" sz="2800" dirty="0" smtClean="0">
                <a:solidFill>
                  <a:srgbClr val="C00000"/>
                </a:solidFill>
              </a:rPr>
              <a:t>  </a:t>
            </a:r>
            <a:r>
              <a:rPr lang="el-GR" sz="2800" dirty="0" smtClean="0">
                <a:solidFill>
                  <a:schemeClr val="tx1"/>
                </a:solidFill>
              </a:rPr>
              <a:t>την μέγιστη μεταβολή της πίεσης του αέρα</a:t>
            </a:r>
          </a:p>
          <a:p>
            <a:pPr marL="514350" indent="-514350" algn="just">
              <a:buFont typeface="+mj-lt"/>
              <a:buAutoNum type="arabicPeriod"/>
            </a:pPr>
            <a:r>
              <a:rPr lang="el-GR" sz="2800" dirty="0" smtClean="0">
                <a:solidFill>
                  <a:srgbClr val="C00000"/>
                </a:solidFill>
              </a:rPr>
              <a:t>Ένταση του ήχου</a:t>
            </a:r>
            <a:r>
              <a:rPr lang="el-GR" sz="2800" dirty="0" smtClean="0">
                <a:solidFill>
                  <a:schemeClr val="tx1"/>
                </a:solidFill>
              </a:rPr>
              <a:t>: ονομάζουμε την ηχητική ενέργεια που διέρχεται στη μονάδα του χρόνου, σε κάποιο τυχαίο σημείο του ελαστικού μέσου (αέρα), από επιφάνεια εμβαδού </a:t>
            </a:r>
            <a:r>
              <a:rPr lang="en-US" sz="2800" dirty="0" smtClean="0">
                <a:solidFill>
                  <a:schemeClr val="tx1"/>
                </a:solidFill>
              </a:rPr>
              <a:t>1 cm</a:t>
            </a:r>
            <a:r>
              <a:rPr lang="en-US" sz="2800" baseline="30000" dirty="0" smtClean="0">
                <a:solidFill>
                  <a:schemeClr val="tx1"/>
                </a:solidFill>
              </a:rPr>
              <a:t>2</a:t>
            </a:r>
            <a:r>
              <a:rPr lang="el-GR" sz="2800" baseline="30000" dirty="0">
                <a:solidFill>
                  <a:schemeClr val="tx1"/>
                </a:solidFill>
              </a:rPr>
              <a:t> </a:t>
            </a:r>
            <a:r>
              <a:rPr lang="el-GR" sz="2800" dirty="0" smtClean="0">
                <a:solidFill>
                  <a:schemeClr val="tx1"/>
                </a:solidFill>
              </a:rPr>
              <a:t>κάθετη προς τη διεύθυνση διάδοσης του κύματος. Η μονάδα  μέτρησης  της είναι: </a:t>
            </a:r>
            <a:r>
              <a:rPr lang="en-US" sz="2800" dirty="0" smtClean="0">
                <a:solidFill>
                  <a:schemeClr val="tx1"/>
                </a:solidFill>
              </a:rPr>
              <a:t>W/ cm</a:t>
            </a:r>
            <a:r>
              <a:rPr lang="en-US" sz="2800" baseline="30000" dirty="0" smtClean="0">
                <a:solidFill>
                  <a:schemeClr val="tx1"/>
                </a:solidFill>
              </a:rPr>
              <a:t>2 </a:t>
            </a:r>
            <a:r>
              <a:rPr lang="el-GR" sz="2800" baseline="30000" dirty="0">
                <a:solidFill>
                  <a:schemeClr val="tx1"/>
                </a:solidFill>
              </a:rPr>
              <a:t> </a:t>
            </a:r>
            <a:r>
              <a:rPr lang="el-GR" sz="2800" dirty="0" smtClean="0">
                <a:solidFill>
                  <a:schemeClr val="tx1"/>
                </a:solidFill>
              </a:rPr>
              <a:t> ή </a:t>
            </a:r>
            <a:r>
              <a:rPr lang="en-US" sz="2800" dirty="0" smtClean="0">
                <a:solidFill>
                  <a:schemeClr val="tx1"/>
                </a:solidFill>
              </a:rPr>
              <a:t>W/ m</a:t>
            </a:r>
            <a:r>
              <a:rPr lang="en-US" sz="2800" baseline="30000" dirty="0" smtClean="0">
                <a:solidFill>
                  <a:schemeClr val="tx1"/>
                </a:solidFill>
              </a:rPr>
              <a:t>2 </a:t>
            </a:r>
            <a:endParaRPr lang="el-GR" sz="2800" dirty="0" smtClean="0">
              <a:solidFill>
                <a:schemeClr val="tx1"/>
              </a:solidFill>
            </a:endParaRPr>
          </a:p>
        </p:txBody>
      </p:sp>
      <p:sp>
        <p:nvSpPr>
          <p:cNvPr id="4" name="1 - Τίτλος"/>
          <p:cNvSpPr txBox="1">
            <a:spLocks/>
          </p:cNvSpPr>
          <p:nvPr/>
        </p:nvSpPr>
        <p:spPr>
          <a:xfrm>
            <a:off x="428596" y="142852"/>
            <a:ext cx="8258204" cy="654032"/>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14850" y="3321050"/>
          <a:ext cx="114300" cy="215900"/>
        </p:xfrm>
        <a:graphic>
          <a:graphicData uri="http://schemas.openxmlformats.org/presentationml/2006/ole">
            <p:oleObj spid="_x0000_s168962" name="Εξίσωση" r:id="rId3" imgW="114120" imgH="215640" progId="Equation.3">
              <p:embed/>
            </p:oleObj>
          </a:graphicData>
        </a:graphic>
      </p:graphicFrame>
      <p:sp>
        <p:nvSpPr>
          <p:cNvPr id="7" name="1 - Τίτλος"/>
          <p:cNvSpPr txBox="1">
            <a:spLocks/>
          </p:cNvSpPr>
          <p:nvPr/>
        </p:nvSpPr>
        <p:spPr>
          <a:xfrm>
            <a:off x="428596" y="1142984"/>
            <a:ext cx="8258175" cy="1214446"/>
          </a:xfrm>
          <a:prstGeom prst="rect">
            <a:avLst/>
          </a:prstGeom>
        </p:spPr>
        <p:txBody>
          <a:bodyPr vert="horz" lIns="91440" tIns="45720" rIns="91440" bIns="45720" rtlCol="0" anchor="ctr">
            <a:noAutofit/>
          </a:bodyPr>
          <a:lstStyle/>
          <a:p>
            <a:pPr lvl="0">
              <a:spcBef>
                <a:spcPct val="0"/>
              </a:spcBef>
              <a:defRPr/>
            </a:pPr>
            <a:r>
              <a:rPr lang="el-GR" sz="2800" dirty="0" smtClean="0">
                <a:solidFill>
                  <a:srgbClr val="00B050"/>
                </a:solidFill>
                <a:latin typeface="Times New Roman" pitchFamily="18" charset="0"/>
                <a:ea typeface="+mj-ea"/>
                <a:cs typeface="Times New Roman" pitchFamily="18" charset="0"/>
              </a:rPr>
              <a:t>Κύκλωμα ρύθμισης </a:t>
            </a:r>
            <a:r>
              <a:rPr lang="en-US" sz="2800" dirty="0" err="1"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Brillance</a:t>
            </a:r>
            <a:r>
              <a:rPr lang="en-US" sz="2800" dirty="0" smtClean="0">
                <a:solidFill>
                  <a:srgbClr val="00B050"/>
                </a:solidFill>
                <a:latin typeface="Times New Roman" pitchFamily="18" charset="0"/>
                <a:ea typeface="+mj-ea"/>
                <a:cs typeface="Times New Roman" pitchFamily="18" charset="0"/>
              </a:rPr>
              <a:t> (</a:t>
            </a:r>
            <a:r>
              <a:rPr lang="el-GR" sz="2800" dirty="0" smtClean="0">
                <a:solidFill>
                  <a:srgbClr val="00B050"/>
                </a:solidFill>
                <a:latin typeface="Times New Roman" pitchFamily="18" charset="0"/>
                <a:ea typeface="+mj-ea"/>
                <a:cs typeface="Times New Roman" pitchFamily="18" charset="0"/>
              </a:rPr>
              <a:t>έμφαση στις Υ.Σ.)</a:t>
            </a:r>
            <a:r>
              <a:rPr lang="en-US" sz="2800" dirty="0" smtClean="0">
                <a:solidFill>
                  <a:srgbClr val="00B050"/>
                </a:solidFill>
                <a:latin typeface="Times New Roman" pitchFamily="18" charset="0"/>
                <a:ea typeface="+mj-ea"/>
                <a:cs typeface="Times New Roman" pitchFamily="18" charset="0"/>
              </a:rPr>
              <a:t> &amp; </a:t>
            </a:r>
            <a:r>
              <a:rPr lang="en-US" sz="2800"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Presence</a:t>
            </a:r>
            <a:r>
              <a:rPr lang="el-GR" sz="2800" dirty="0" smtClean="0">
                <a:solidFill>
                  <a:srgbClr val="00B050"/>
                </a:solidFill>
                <a:latin typeface="Times New Roman" pitchFamily="18" charset="0"/>
                <a:ea typeface="+mj-ea"/>
                <a:cs typeface="Times New Roman" pitchFamily="18" charset="0"/>
              </a:rPr>
              <a:t> </a:t>
            </a:r>
            <a:r>
              <a:rPr lang="en-US" sz="2800" dirty="0" smtClean="0">
                <a:solidFill>
                  <a:srgbClr val="00B050"/>
                </a:solidFill>
                <a:latin typeface="Times New Roman" pitchFamily="18" charset="0"/>
                <a:cs typeface="Times New Roman" pitchFamily="18" charset="0"/>
              </a:rPr>
              <a:t>(</a:t>
            </a:r>
            <a:r>
              <a:rPr lang="el-GR" sz="2800" dirty="0" smtClean="0">
                <a:solidFill>
                  <a:srgbClr val="00B050"/>
                </a:solidFill>
                <a:latin typeface="Times New Roman" pitchFamily="18" charset="0"/>
                <a:cs typeface="Times New Roman" pitchFamily="18" charset="0"/>
              </a:rPr>
              <a:t>έμφαση στις </a:t>
            </a:r>
            <a:r>
              <a:rPr lang="el-GR" sz="2800" dirty="0" smtClean="0">
                <a:solidFill>
                  <a:srgbClr val="00B050"/>
                </a:solidFill>
                <a:latin typeface="Times New Roman" pitchFamily="18" charset="0"/>
                <a:cs typeface="Times New Roman" pitchFamily="18" charset="0"/>
              </a:rPr>
              <a:t>Χ.Σ</a:t>
            </a:r>
            <a:r>
              <a:rPr lang="el-GR" sz="2800" dirty="0" smtClean="0">
                <a:solidFill>
                  <a:srgbClr val="00B050"/>
                </a:solidFill>
                <a:latin typeface="Times New Roman" pitchFamily="18" charset="0"/>
                <a:cs typeface="Times New Roman" pitchFamily="18" charset="0"/>
              </a:rPr>
              <a:t>.)</a:t>
            </a:r>
            <a:r>
              <a:rPr lang="en-US" sz="2800" dirty="0" smtClean="0">
                <a:solidFill>
                  <a:srgbClr val="00B050"/>
                </a:solidFill>
                <a:latin typeface="Times New Roman" pitchFamily="18" charset="0"/>
                <a:cs typeface="Times New Roman" pitchFamily="18" charset="0"/>
              </a:rPr>
              <a:t> </a:t>
            </a:r>
            <a:r>
              <a:rPr lang="el-GR" sz="2800" dirty="0" smtClean="0">
                <a:solidFill>
                  <a:srgbClr val="00B050"/>
                </a:solidFill>
                <a:latin typeface="Times New Roman" pitchFamily="18" charset="0"/>
                <a:cs typeface="Times New Roman" pitchFamily="18" charset="0"/>
              </a:rPr>
              <a:t>σε καλής ποιότητας </a:t>
            </a:r>
            <a:r>
              <a:rPr lang="en-US" sz="2800" dirty="0" smtClean="0">
                <a:solidFill>
                  <a:srgbClr val="00B050"/>
                </a:solidFill>
                <a:latin typeface="Times New Roman" pitchFamily="18" charset="0"/>
                <a:cs typeface="Times New Roman" pitchFamily="18" charset="0"/>
              </a:rPr>
              <a:t>cross-over</a:t>
            </a:r>
            <a:endParaRPr kumimoji="0" lang="el-GR" sz="2800" b="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sp>
        <p:nvSpPr>
          <p:cNvPr id="6" name="3 - Τίτλος"/>
          <p:cNvSpPr txBox="1">
            <a:spLocks/>
          </p:cNvSpPr>
          <p:nvPr/>
        </p:nvSpPr>
        <p:spPr>
          <a:xfrm>
            <a:off x="500034" y="346076"/>
            <a:ext cx="8229600" cy="582594"/>
          </a:xfrm>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1.6 </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ηχεια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μεγαφωνα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r>
              <a:rPr kumimoji="0" lang="el-GR"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φιλτρα</a:t>
            </a:r>
            <a:r>
              <a:rPr kumimoji="0" lang="el-G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crossover</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68963" name="Picture 3"/>
          <p:cNvPicPr>
            <a:picLocks noGrp="1" noChangeAspect="1" noChangeArrowheads="1"/>
          </p:cNvPicPr>
          <p:nvPr>
            <p:ph idx="1"/>
          </p:nvPr>
        </p:nvPicPr>
        <p:blipFill>
          <a:blip r:embed="rId4"/>
          <a:srcRect/>
          <a:stretch>
            <a:fillRect/>
          </a:stretch>
        </p:blipFill>
        <p:spPr bwMode="auto">
          <a:xfrm>
            <a:off x="1714480" y="2571744"/>
            <a:ext cx="5472661"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txBox="1">
            <a:spLocks noGrp="1"/>
          </p:cNvSpPr>
          <p:nvPr>
            <p:ph type="title"/>
          </p:nvPr>
        </p:nvSpPr>
        <p:spPr>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1.7 </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ΕΝΙΣΧΥΤΙΚΕς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l-GR" sz="3100" b="0"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ΔΙΑΤΑΞΕΙς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ΑΚΟΥΣΤΙΚΩΝ ΣΗΜΑΤΩΝ</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69986" name="Picture 2"/>
          <p:cNvPicPr>
            <a:picLocks noGrp="1" noChangeAspect="1" noChangeArrowheads="1"/>
          </p:cNvPicPr>
          <p:nvPr>
            <p:ph idx="1"/>
          </p:nvPr>
        </p:nvPicPr>
        <p:blipFill>
          <a:blip r:embed="rId2"/>
          <a:srcRect/>
          <a:stretch>
            <a:fillRect/>
          </a:stretch>
        </p:blipFill>
        <p:spPr bwMode="auto">
          <a:xfrm>
            <a:off x="4429124" y="1357298"/>
            <a:ext cx="4433238" cy="1714512"/>
          </a:xfrm>
          <a:prstGeom prst="rect">
            <a:avLst/>
          </a:prstGeom>
          <a:noFill/>
          <a:ln w="9525">
            <a:noFill/>
            <a:miter lim="800000"/>
            <a:headEnd/>
            <a:tailEnd/>
          </a:ln>
          <a:effectLst/>
        </p:spPr>
      </p:pic>
      <p:grpSp>
        <p:nvGrpSpPr>
          <p:cNvPr id="9" name="8 - Ομάδα"/>
          <p:cNvGrpSpPr/>
          <p:nvPr/>
        </p:nvGrpSpPr>
        <p:grpSpPr>
          <a:xfrm>
            <a:off x="1285852" y="3643314"/>
            <a:ext cx="5143536" cy="2226720"/>
            <a:chOff x="1357290" y="3071810"/>
            <a:chExt cx="5143536" cy="2226720"/>
          </a:xfrm>
        </p:grpSpPr>
        <p:pic>
          <p:nvPicPr>
            <p:cNvPr id="169988" name="Picture 4"/>
            <p:cNvPicPr>
              <a:picLocks noChangeAspect="1" noChangeArrowheads="1"/>
            </p:cNvPicPr>
            <p:nvPr/>
          </p:nvPicPr>
          <p:blipFill>
            <a:blip r:embed="rId3"/>
            <a:srcRect/>
            <a:stretch>
              <a:fillRect/>
            </a:stretch>
          </p:blipFill>
          <p:spPr bwMode="auto">
            <a:xfrm>
              <a:off x="1571604" y="3071810"/>
              <a:ext cx="4929222" cy="2225192"/>
            </a:xfrm>
            <a:prstGeom prst="rect">
              <a:avLst/>
            </a:prstGeom>
            <a:noFill/>
            <a:ln w="9525">
              <a:noFill/>
              <a:miter lim="800000"/>
              <a:headEnd/>
              <a:tailEnd/>
            </a:ln>
            <a:effectLst/>
          </p:spPr>
        </p:pic>
        <p:sp>
          <p:nvSpPr>
            <p:cNvPr id="8" name="7 - TextBox"/>
            <p:cNvSpPr txBox="1"/>
            <p:nvPr/>
          </p:nvSpPr>
          <p:spPr>
            <a:xfrm>
              <a:off x="1357290" y="4929198"/>
              <a:ext cx="5143536" cy="369332"/>
            </a:xfrm>
            <a:prstGeom prst="rect">
              <a:avLst/>
            </a:prstGeom>
            <a:noFill/>
          </p:spPr>
          <p:txBody>
            <a:bodyPr wrap="square" rtlCol="0">
              <a:spAutoFit/>
            </a:bodyPr>
            <a:lstStyle/>
            <a:p>
              <a:pPr algn="ctr"/>
              <a:r>
                <a:rPr lang="el-GR" dirty="0" smtClean="0"/>
                <a:t>Δομικό διάγραμμα στερεοφωνικού ενισχυτή</a:t>
              </a:r>
              <a:endParaRPr lang="el-GR" dirty="0"/>
            </a:p>
          </p:txBody>
        </p:sp>
      </p:grpSp>
      <p:sp>
        <p:nvSpPr>
          <p:cNvPr id="10" name="9 - Ελλειψοειδής επεξήγηση"/>
          <p:cNvSpPr/>
          <p:nvPr/>
        </p:nvSpPr>
        <p:spPr>
          <a:xfrm>
            <a:off x="428596" y="2143116"/>
            <a:ext cx="1428760" cy="1000132"/>
          </a:xfrm>
          <a:prstGeom prst="wedgeEllipseCallout">
            <a:avLst>
              <a:gd name="adj1" fmla="val 147586"/>
              <a:gd name="adj2" fmla="val 156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control</a:t>
            </a:r>
            <a:endParaRPr lang="el-GR" dirty="0"/>
          </a:p>
        </p:txBody>
      </p:sp>
      <p:sp>
        <p:nvSpPr>
          <p:cNvPr id="11" name="10 - Ελλειψοειδής επεξήγηση"/>
          <p:cNvSpPr/>
          <p:nvPr/>
        </p:nvSpPr>
        <p:spPr>
          <a:xfrm>
            <a:off x="1285852" y="1357298"/>
            <a:ext cx="1428760" cy="1000132"/>
          </a:xfrm>
          <a:prstGeom prst="wedgeEllipseCallout">
            <a:avLst>
              <a:gd name="adj1" fmla="val 96885"/>
              <a:gd name="adj2" fmla="val 231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Tone control</a:t>
            </a:r>
            <a:endParaRPr lang="el-GR" dirty="0"/>
          </a:p>
        </p:txBody>
      </p:sp>
      <p:sp>
        <p:nvSpPr>
          <p:cNvPr id="12" name="11 - Ελλειψοειδής επεξήγηση"/>
          <p:cNvSpPr/>
          <p:nvPr/>
        </p:nvSpPr>
        <p:spPr>
          <a:xfrm>
            <a:off x="2714612" y="1214422"/>
            <a:ext cx="1428760" cy="1000132"/>
          </a:xfrm>
          <a:prstGeom prst="wedgeEllipseCallout">
            <a:avLst>
              <a:gd name="adj1" fmla="val 8781"/>
              <a:gd name="adj2" fmla="val 250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Balance control</a:t>
            </a:r>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txBox="1">
            <a:spLocks noGrp="1"/>
          </p:cNvSpPr>
          <p:nvPr>
            <p:ph type="title"/>
          </p:nvPr>
        </p:nvSpPr>
        <p:spPr>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1.7 </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ΕΝΙΣΧΥΤΙΚΕς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l-GR" sz="3100" b="0"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ΔΙΑΤΑΞΕΙς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ΑΚΟΥΣΤΙΚΩΝ ΣΗΜΑΤΩΝ</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3" name="12 - Θέση περιεχομένου"/>
          <p:cNvSpPr>
            <a:spLocks noGrp="1"/>
          </p:cNvSpPr>
          <p:nvPr>
            <p:ph idx="1"/>
          </p:nvPr>
        </p:nvSpPr>
        <p:spPr>
          <a:xfrm>
            <a:off x="304800" y="1554162"/>
            <a:ext cx="8686800" cy="4375167"/>
          </a:xfrm>
        </p:spPr>
        <p:txBody>
          <a:bodyPr>
            <a:normAutofit/>
          </a:bodyPr>
          <a:lstStyle/>
          <a:p>
            <a:pPr marL="0" indent="0">
              <a:spcBef>
                <a:spcPts val="0"/>
              </a:spcBef>
              <a:buNone/>
            </a:pPr>
            <a:r>
              <a:rPr lang="el-GR" sz="2800" dirty="0" smtClean="0">
                <a:latin typeface="Times New Roman" pitchFamily="18" charset="0"/>
                <a:cs typeface="Times New Roman" pitchFamily="18" charset="0"/>
              </a:rPr>
              <a:t>Ο τελικός ενισχυτής ισχύος αποτελείται συνήθως από δύο τμήματα:</a:t>
            </a:r>
          </a:p>
          <a:p>
            <a:pPr marL="0" indent="0">
              <a:spcBef>
                <a:spcPts val="0"/>
              </a:spcBef>
            </a:pPr>
            <a:r>
              <a:rPr lang="el-G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Driver stage</a:t>
            </a:r>
          </a:p>
          <a:p>
            <a:pPr marL="0" indent="0" algn="just" defTabSz="252000">
              <a:spcBef>
                <a:spcPts val="0"/>
              </a:spcBef>
            </a:pPr>
            <a:r>
              <a:rPr lang="en-US" sz="2800" dirty="0" smtClean="0">
                <a:latin typeface="Times New Roman" pitchFamily="18" charset="0"/>
                <a:cs typeface="Times New Roman" pitchFamily="18" charset="0"/>
              </a:rPr>
              <a:t>Output stage (</a:t>
            </a:r>
            <a:r>
              <a:rPr lang="el-GR" sz="2800" dirty="0" smtClean="0">
                <a:latin typeface="Times New Roman" pitchFamily="18" charset="0"/>
                <a:cs typeface="Times New Roman" pitchFamily="18" charset="0"/>
              </a:rPr>
              <a:t>είναι συνήθως βαθμίδες συμμετρικής </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διάταξης (</a:t>
            </a:r>
            <a:r>
              <a:rPr lang="en-US" sz="2800" dirty="0" smtClean="0">
                <a:latin typeface="Times New Roman" pitchFamily="18" charset="0"/>
                <a:cs typeface="Times New Roman" pitchFamily="18" charset="0"/>
              </a:rPr>
              <a:t>Push Pull)</a:t>
            </a:r>
          </a:p>
          <a:p>
            <a:pPr marL="0" indent="0" algn="just" defTabSz="252000">
              <a:spcBef>
                <a:spcPts val="0"/>
              </a:spcBef>
            </a:pPr>
            <a:endParaRPr lang="en-US" sz="2800" dirty="0" smtClean="0">
              <a:latin typeface="Times New Roman" pitchFamily="18" charset="0"/>
              <a:cs typeface="Times New Roman" pitchFamily="18" charset="0"/>
            </a:endParaRPr>
          </a:p>
          <a:p>
            <a:pPr marL="0" indent="0" algn="just" defTabSz="252000">
              <a:spcBef>
                <a:spcPts val="0"/>
              </a:spcBef>
            </a:pPr>
            <a:endParaRPr lang="en-US" sz="2800" dirty="0" smtClean="0">
              <a:latin typeface="Times New Roman" pitchFamily="18" charset="0"/>
              <a:cs typeface="Times New Roman" pitchFamily="18" charset="0"/>
            </a:endParaRPr>
          </a:p>
          <a:p>
            <a:pPr marL="0" indent="0" algn="just" defTabSz="252000">
              <a:spcBef>
                <a:spcPts val="0"/>
              </a:spcBef>
            </a:pPr>
            <a:endParaRPr lang="en-US" sz="2800" dirty="0" smtClean="0">
              <a:latin typeface="Times New Roman" pitchFamily="18" charset="0"/>
              <a:cs typeface="Times New Roman" pitchFamily="18" charset="0"/>
            </a:endParaRPr>
          </a:p>
          <a:p>
            <a:pPr marL="0" indent="0" algn="just" defTabSz="252000">
              <a:spcBef>
                <a:spcPts val="0"/>
              </a:spcBef>
              <a:buNone/>
            </a:pPr>
            <a:r>
              <a:rPr lang="el-GR" sz="2800" dirty="0" smtClean="0">
                <a:latin typeface="Times New Roman" pitchFamily="18" charset="0"/>
                <a:cs typeface="Times New Roman" pitchFamily="18" charset="0"/>
              </a:rPr>
              <a:t>Ακολουθεί το δομικό διάγραμμα του τελικού ενός στερεοφωνικού ενισχυτή</a:t>
            </a:r>
            <a:r>
              <a:rPr lang="en-US" sz="2800" dirty="0" smtClean="0">
                <a:latin typeface="Times New Roman" pitchFamily="18" charset="0"/>
                <a:cs typeface="Times New Roman" pitchFamily="18" charset="0"/>
              </a:rPr>
              <a:t>.</a:t>
            </a:r>
            <a:endParaRPr lang="el-GR" sz="28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txBox="1">
            <a:spLocks noGrp="1"/>
          </p:cNvSpPr>
          <p:nvPr>
            <p:ph type="title"/>
          </p:nvPr>
        </p:nvSpPr>
        <p:spPr>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1.7 </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ΕΝΙΣΧΥΤΙΚΕς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l-GR" sz="3100" b="0"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ΔΙΑΤΑΞΕΙς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ΑΚΟΥΣΤΙΚΩΝ ΣΗΜΑΤΩΝ</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71010" name="Picture 2"/>
          <p:cNvPicPr>
            <a:picLocks noGrp="1" noChangeAspect="1" noChangeArrowheads="1"/>
          </p:cNvPicPr>
          <p:nvPr>
            <p:ph idx="1"/>
          </p:nvPr>
        </p:nvPicPr>
        <p:blipFill>
          <a:blip r:embed="rId2"/>
          <a:srcRect/>
          <a:stretch>
            <a:fillRect/>
          </a:stretch>
        </p:blipFill>
        <p:spPr bwMode="auto">
          <a:xfrm>
            <a:off x="857224" y="1857081"/>
            <a:ext cx="6898031" cy="3429307"/>
          </a:xfrm>
          <a:prstGeom prst="rect">
            <a:avLst/>
          </a:prstGeom>
          <a:noFill/>
          <a:ln w="9525">
            <a:noFill/>
            <a:miter lim="800000"/>
            <a:headEnd/>
            <a:tailEnd/>
          </a:ln>
          <a:effectLst/>
        </p:spPr>
      </p:pic>
      <p:sp>
        <p:nvSpPr>
          <p:cNvPr id="5" name="4 - Ορθογώνιο"/>
          <p:cNvSpPr/>
          <p:nvPr/>
        </p:nvSpPr>
        <p:spPr>
          <a:xfrm>
            <a:off x="928662" y="2000240"/>
            <a:ext cx="3717171" cy="369332"/>
          </a:xfrm>
          <a:prstGeom prst="rect">
            <a:avLst/>
          </a:prstGeom>
        </p:spPr>
        <p:txBody>
          <a:bodyPr wrap="none">
            <a:spAutoFit/>
          </a:bodyPr>
          <a:lstStyle/>
          <a:p>
            <a:r>
              <a:rPr lang="el-GR"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δομικό διάγραμμα </a:t>
            </a:r>
            <a:r>
              <a:rPr lang="el-GR"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τελικού ενισχυτή</a:t>
            </a:r>
            <a:endParaRPr lang="el-GR" b="1" dirty="0">
              <a:solidFill>
                <a:srgbClr val="FF0000"/>
              </a:solidFill>
              <a:effectLst>
                <a:outerShdw blurRad="38100" dist="38100" dir="2700000" algn="tl">
                  <a:srgbClr val="000000">
                    <a:alpha val="43137"/>
                  </a:srgbClr>
                </a:outerShdw>
              </a:effectLst>
            </a:endParaRPr>
          </a:p>
        </p:txBody>
      </p:sp>
      <p:sp>
        <p:nvSpPr>
          <p:cNvPr id="6" name="5 - Ορθογώνιο"/>
          <p:cNvSpPr/>
          <p:nvPr/>
        </p:nvSpPr>
        <p:spPr>
          <a:xfrm>
            <a:off x="3063478" y="3244334"/>
            <a:ext cx="3017044" cy="369332"/>
          </a:xfrm>
          <a:prstGeom prst="rect">
            <a:avLst/>
          </a:prstGeom>
        </p:spPr>
        <p:txBody>
          <a:bodyPr wrap="none">
            <a:spAutoFit/>
          </a:bodyPr>
          <a:lstStyle/>
          <a:p>
            <a:r>
              <a:rPr lang="el-GR" dirty="0" smtClean="0">
                <a:latin typeface="Times New Roman" pitchFamily="18" charset="0"/>
                <a:cs typeface="Times New Roman" pitchFamily="18" charset="0"/>
              </a:rPr>
              <a:t>δομικό διάγραμμα του τελικού</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txBox="1">
            <a:spLocks noGrp="1"/>
          </p:cNvSpPr>
          <p:nvPr>
            <p:ph type="title"/>
          </p:nvPr>
        </p:nvSpPr>
        <p:spPr>
          <a:prstGeom prst="rect">
            <a:avLst/>
          </a:prstGeo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vert="horz" anchor="ctr">
            <a:normAutofit fontScale="9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1.7 </a:t>
            </a:r>
            <a:r>
              <a:rPr kumimoji="0" lang="el-GR" sz="3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ΕΝΙΣΧΥΤΙΚΕς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l-GR" sz="3100" b="0"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ΔΙΑΤΑΞΕΙς</a:t>
            </a:r>
            <a:r>
              <a:rPr kumimoji="0" lang="el-GR" sz="31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ΑΚΟΥΣΤΙΚΩΝ ΣΗΜΑΤΩΝ</a:t>
            </a:r>
            <a:endParaRPr kumimoji="0" lang="el-G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6 - Θέση περιεχομένου"/>
          <p:cNvSpPr>
            <a:spLocks noGrp="1"/>
          </p:cNvSpPr>
          <p:nvPr>
            <p:ph idx="1"/>
          </p:nvPr>
        </p:nvSpPr>
        <p:spPr>
          <a:xfrm>
            <a:off x="214282" y="1428737"/>
            <a:ext cx="8686800" cy="571504"/>
          </a:xfrm>
        </p:spPr>
        <p:txBody>
          <a:bodyPr>
            <a:normAutofit/>
          </a:bodyPr>
          <a:lstStyle/>
          <a:p>
            <a:pPr marL="0" indent="0">
              <a:spcBef>
                <a:spcPts val="0"/>
              </a:spcBef>
              <a:buNone/>
            </a:pPr>
            <a:r>
              <a:rPr lang="el-GR" sz="2800"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Χαρακτηριστικά των ενισχυτών ακουστικών συχνοτήτων</a:t>
            </a:r>
            <a:endParaRPr lang="el-GR" sz="280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7 - TextBox"/>
          <p:cNvSpPr txBox="1"/>
          <p:nvPr/>
        </p:nvSpPr>
        <p:spPr>
          <a:xfrm>
            <a:off x="214282" y="2000241"/>
            <a:ext cx="8643998" cy="6190686"/>
          </a:xfrm>
          <a:prstGeom prst="rect">
            <a:avLst/>
          </a:prstGeom>
          <a:noFill/>
        </p:spPr>
        <p:txBody>
          <a:bodyPr wrap="square" rtlCol="0">
            <a:spAutoFit/>
          </a:bodyPr>
          <a:lstStyle/>
          <a:p>
            <a:pPr marL="342900" indent="-342900">
              <a:lnSpc>
                <a:spcPct val="150000"/>
              </a:lnSpc>
              <a:buFont typeface="+mj-lt"/>
              <a:buAutoNum type="arabicPeriod"/>
            </a:pPr>
            <a:r>
              <a:rPr lang="el-GR" dirty="0" smtClean="0"/>
              <a:t>Κέρδος ή απολαβή (</a:t>
            </a:r>
            <a:r>
              <a:rPr lang="en-US" dirty="0" smtClean="0"/>
              <a:t>Gain)</a:t>
            </a:r>
          </a:p>
          <a:p>
            <a:pPr marL="342900" indent="-342900"/>
            <a:endParaRPr lang="el-GR" dirty="0" smtClean="0"/>
          </a:p>
          <a:p>
            <a:pPr marL="342900" indent="-342900"/>
            <a:endParaRPr lang="el-GR" dirty="0" smtClean="0"/>
          </a:p>
          <a:p>
            <a:pPr marL="342900" indent="-342900"/>
            <a:endParaRPr lang="el-GR" dirty="0" smtClean="0"/>
          </a:p>
          <a:p>
            <a:pPr marL="342900" indent="-342900"/>
            <a:endParaRPr lang="el-GR" dirty="0" smtClean="0"/>
          </a:p>
          <a:p>
            <a:pPr marL="342900" indent="-342900"/>
            <a:r>
              <a:rPr lang="el-GR" dirty="0" smtClean="0"/>
              <a:t> </a:t>
            </a:r>
          </a:p>
          <a:p>
            <a:pPr marL="342900" indent="-342900"/>
            <a:r>
              <a:rPr lang="el-GR" dirty="0" smtClean="0"/>
              <a:t>	 			και 		</a:t>
            </a:r>
          </a:p>
          <a:p>
            <a:pPr marL="342900" indent="-342900"/>
            <a:r>
              <a:rPr lang="el-GR" dirty="0" smtClean="0"/>
              <a:t> </a:t>
            </a:r>
            <a:endParaRPr lang="el-GR" dirty="0" smtClean="0"/>
          </a:p>
          <a:p>
            <a:pPr marL="342900" indent="-342900">
              <a:lnSpc>
                <a:spcPct val="150000"/>
              </a:lnSpc>
              <a:buFont typeface="+mj-lt"/>
              <a:buAutoNum type="arabicPeriod" startAt="2"/>
            </a:pPr>
            <a:r>
              <a:rPr lang="el-GR" dirty="0" smtClean="0"/>
              <a:t>Απόκριση συχνοτήτων (</a:t>
            </a:r>
            <a:r>
              <a:rPr lang="en-US" dirty="0" smtClean="0"/>
              <a:t>Frequency Response)</a:t>
            </a:r>
            <a:endParaRPr lang="el-GR" dirty="0" smtClean="0"/>
          </a:p>
          <a:p>
            <a:pPr marL="342900" indent="-342900">
              <a:lnSpc>
                <a:spcPct val="150000"/>
              </a:lnSpc>
              <a:buFont typeface="+mj-lt"/>
              <a:buAutoNum type="arabicPeriod" startAt="2"/>
            </a:pPr>
            <a:r>
              <a:rPr lang="el-GR" dirty="0" smtClean="0"/>
              <a:t> Βαθμός απόδοσης «η»</a:t>
            </a:r>
          </a:p>
          <a:p>
            <a:pPr marL="342900" indent="-342900">
              <a:lnSpc>
                <a:spcPct val="150000"/>
              </a:lnSpc>
              <a:buFont typeface="+mj-lt"/>
              <a:buAutoNum type="arabicPeriod" startAt="2"/>
            </a:pPr>
            <a:r>
              <a:rPr lang="el-GR" dirty="0" smtClean="0"/>
              <a:t>Ωφέλιμη ισχύς εξόδου, που είναι η ισχύς που αποδίδεται στην αντίσταση φόρτου.</a:t>
            </a:r>
          </a:p>
          <a:p>
            <a:pPr marL="342900" indent="-342900">
              <a:lnSpc>
                <a:spcPct val="150000"/>
              </a:lnSpc>
              <a:buFont typeface="+mj-lt"/>
              <a:buAutoNum type="arabicPeriod" startAt="2"/>
            </a:pPr>
            <a:r>
              <a:rPr lang="el-GR" dirty="0" smtClean="0"/>
              <a:t>Παραμορφώσεις (</a:t>
            </a:r>
            <a:r>
              <a:rPr lang="en-US" dirty="0" smtClean="0"/>
              <a:t>Distortions), </a:t>
            </a:r>
            <a:r>
              <a:rPr lang="el-GR" dirty="0" smtClean="0"/>
              <a:t>αρμονική ή μη γραμμική παραμόρφωση.</a:t>
            </a:r>
          </a:p>
          <a:p>
            <a:pPr marL="342900" indent="-342900">
              <a:lnSpc>
                <a:spcPct val="150000"/>
              </a:lnSpc>
              <a:buFont typeface="+mj-lt"/>
              <a:buAutoNum type="arabicPeriod" startAt="2"/>
            </a:pPr>
            <a:r>
              <a:rPr lang="el-GR" dirty="0" smtClean="0"/>
              <a:t>Χρησιμοποιούν </a:t>
            </a:r>
            <a:r>
              <a:rPr lang="el-GR" dirty="0" err="1" smtClean="0"/>
              <a:t>προενισχυτή</a:t>
            </a:r>
            <a:r>
              <a:rPr lang="el-GR" dirty="0" smtClean="0"/>
              <a:t>, ο οποίος είναι ο ενδιάμεσος στις πηγές και στον τελικό ενισχυτή</a:t>
            </a:r>
          </a:p>
          <a:p>
            <a:pPr marL="342900" indent="-342900">
              <a:buFont typeface="+mj-lt"/>
              <a:buAutoNum type="arabicPeriod" startAt="2"/>
            </a:pPr>
            <a:endParaRPr lang="el-GR" dirty="0" smtClean="0"/>
          </a:p>
          <a:p>
            <a:pPr marL="342900" indent="-342900"/>
            <a:r>
              <a:rPr lang="en-US" dirty="0" smtClean="0"/>
              <a:t>	 </a:t>
            </a:r>
          </a:p>
          <a:p>
            <a:pPr marL="342900" indent="-342900">
              <a:buFont typeface="+mj-lt"/>
              <a:buAutoNum type="arabicPeriod"/>
            </a:pPr>
            <a:endParaRPr lang="en-US" dirty="0" smtClean="0"/>
          </a:p>
          <a:p>
            <a:pPr marL="342900" indent="-342900">
              <a:buFont typeface="+mj-lt"/>
              <a:buAutoNum type="arabicPeriod"/>
            </a:pPr>
            <a:endParaRPr lang="el-GR" dirty="0"/>
          </a:p>
        </p:txBody>
      </p:sp>
      <p:graphicFrame>
        <p:nvGraphicFramePr>
          <p:cNvPr id="9" name="8 - Αντικείμενο"/>
          <p:cNvGraphicFramePr>
            <a:graphicFrameLocks noChangeAspect="1"/>
          </p:cNvGraphicFramePr>
          <p:nvPr/>
        </p:nvGraphicFramePr>
        <p:xfrm>
          <a:off x="785786" y="2643182"/>
          <a:ext cx="635000" cy="431800"/>
        </p:xfrm>
        <a:graphic>
          <a:graphicData uri="http://schemas.openxmlformats.org/presentationml/2006/ole">
            <p:oleObj spid="_x0000_s172034" name="Εξίσωση" r:id="rId3" imgW="634680" imgH="431640" progId="Equation.3">
              <p:embed/>
            </p:oleObj>
          </a:graphicData>
        </a:graphic>
      </p:graphicFrame>
      <p:sp>
        <p:nvSpPr>
          <p:cNvPr id="10" name="9 - Ορθογώνιο"/>
          <p:cNvSpPr/>
          <p:nvPr/>
        </p:nvSpPr>
        <p:spPr>
          <a:xfrm>
            <a:off x="1643042" y="2643182"/>
            <a:ext cx="2214578"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Απολαβή Τάσης</a:t>
            </a:r>
            <a:endParaRPr lang="el-GR" dirty="0"/>
          </a:p>
        </p:txBody>
      </p:sp>
      <p:graphicFrame>
        <p:nvGraphicFramePr>
          <p:cNvPr id="172035" name="Object 3"/>
          <p:cNvGraphicFramePr>
            <a:graphicFrameLocks noChangeAspect="1"/>
          </p:cNvGraphicFramePr>
          <p:nvPr/>
        </p:nvGraphicFramePr>
        <p:xfrm>
          <a:off x="785786" y="3214686"/>
          <a:ext cx="635000" cy="431800"/>
        </p:xfrm>
        <a:graphic>
          <a:graphicData uri="http://schemas.openxmlformats.org/presentationml/2006/ole">
            <p:oleObj spid="_x0000_s172035" name="Εξίσωση" r:id="rId4" imgW="634680" imgH="431640" progId="Equation.3">
              <p:embed/>
            </p:oleObj>
          </a:graphicData>
        </a:graphic>
      </p:graphicFrame>
      <p:sp>
        <p:nvSpPr>
          <p:cNvPr id="11" name="10 - Ορθογώνιο"/>
          <p:cNvSpPr/>
          <p:nvPr/>
        </p:nvSpPr>
        <p:spPr>
          <a:xfrm>
            <a:off x="1643042" y="3214686"/>
            <a:ext cx="2214578"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Απολαβή Ισχύος</a:t>
            </a:r>
            <a:endParaRPr lang="el-GR" dirty="0"/>
          </a:p>
        </p:txBody>
      </p:sp>
      <p:sp>
        <p:nvSpPr>
          <p:cNvPr id="13" name="12 - Δεξιό άγκιστρο"/>
          <p:cNvSpPr/>
          <p:nvPr/>
        </p:nvSpPr>
        <p:spPr>
          <a:xfrm>
            <a:off x="4071934" y="2643182"/>
            <a:ext cx="285752" cy="92869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13 - Επεξήγηση με σύννεφο"/>
          <p:cNvSpPr/>
          <p:nvPr/>
        </p:nvSpPr>
        <p:spPr>
          <a:xfrm rot="342031">
            <a:off x="6105219" y="1976050"/>
            <a:ext cx="2428892" cy="785818"/>
          </a:xfrm>
          <a:prstGeom prst="cloudCallout">
            <a:avLst>
              <a:gd name="adj1" fmla="val -116384"/>
              <a:gd name="adj2" fmla="val 131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Καθαρός αριθμός</a:t>
            </a:r>
            <a:endParaRPr lang="el-GR" dirty="0"/>
          </a:p>
        </p:txBody>
      </p:sp>
      <p:graphicFrame>
        <p:nvGraphicFramePr>
          <p:cNvPr id="172036" name="Object 4"/>
          <p:cNvGraphicFramePr>
            <a:graphicFrameLocks noChangeAspect="1"/>
          </p:cNvGraphicFramePr>
          <p:nvPr/>
        </p:nvGraphicFramePr>
        <p:xfrm>
          <a:off x="785786" y="3786190"/>
          <a:ext cx="1485900" cy="482600"/>
        </p:xfrm>
        <a:graphic>
          <a:graphicData uri="http://schemas.openxmlformats.org/presentationml/2006/ole">
            <p:oleObj spid="_x0000_s172036" name="Εξίσωση" r:id="rId5" imgW="1485720" imgH="482400" progId="Equation.3">
              <p:embed/>
            </p:oleObj>
          </a:graphicData>
        </a:graphic>
      </p:graphicFrame>
      <p:graphicFrame>
        <p:nvGraphicFramePr>
          <p:cNvPr id="172037" name="Object 5"/>
          <p:cNvGraphicFramePr>
            <a:graphicFrameLocks noChangeAspect="1"/>
          </p:cNvGraphicFramePr>
          <p:nvPr/>
        </p:nvGraphicFramePr>
        <p:xfrm>
          <a:off x="4013200" y="3786188"/>
          <a:ext cx="1460500" cy="482600"/>
        </p:xfrm>
        <a:graphic>
          <a:graphicData uri="http://schemas.openxmlformats.org/presentationml/2006/ole">
            <p:oleObj spid="_x0000_s172037" name="Εξίσωση" r:id="rId6" imgW="1460160" imgH="482400" progId="Equation.3">
              <p:embed/>
            </p:oleObj>
          </a:graphicData>
        </a:graphic>
      </p:graphicFrame>
      <p:graphicFrame>
        <p:nvGraphicFramePr>
          <p:cNvPr id="17" name="16 - Αντικείμενο"/>
          <p:cNvGraphicFramePr>
            <a:graphicFrameLocks noChangeAspect="1"/>
          </p:cNvGraphicFramePr>
          <p:nvPr/>
        </p:nvGraphicFramePr>
        <p:xfrm>
          <a:off x="3000364" y="4929198"/>
          <a:ext cx="1500198" cy="474552"/>
        </p:xfrm>
        <a:graphic>
          <a:graphicData uri="http://schemas.openxmlformats.org/presentationml/2006/ole">
            <p:oleObj spid="_x0000_s172038" name="Εξίσωση" r:id="rId7" imgW="1244520" imgH="393480" progId="Equation.3">
              <p:embed/>
            </p:oleObj>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Τίτλος"/>
          <p:cNvSpPr>
            <a:spLocks noGrp="1"/>
          </p:cNvSpPr>
          <p:nvPr>
            <p:ph type="title"/>
          </p:nvPr>
        </p:nvSpPr>
        <p:spPr>
          <a:xfrm>
            <a:off x="304800" y="457200"/>
            <a:ext cx="8686800" cy="68578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a:bodyPr>
          <a:lstStyle/>
          <a:p>
            <a:pPr algn="just"/>
            <a:r>
              <a:rPr lang="el-GR" dirty="0" err="1" smtClean="0"/>
              <a:t>Ερωτησεισ</a:t>
            </a:r>
            <a:r>
              <a:rPr lang="el-GR" dirty="0" smtClean="0"/>
              <a:t> </a:t>
            </a:r>
            <a:r>
              <a:rPr lang="el-GR" dirty="0" err="1" smtClean="0"/>
              <a:t>κεφαλαιου</a:t>
            </a:r>
            <a:endParaRPr lang="el-GR" dirty="0"/>
          </a:p>
        </p:txBody>
      </p:sp>
      <p:pic>
        <p:nvPicPr>
          <p:cNvPr id="159747" name="Picture 3"/>
          <p:cNvPicPr>
            <a:picLocks noChangeAspect="1" noChangeArrowheads="1"/>
          </p:cNvPicPr>
          <p:nvPr/>
        </p:nvPicPr>
        <p:blipFill>
          <a:blip r:embed="rId2"/>
          <a:srcRect/>
          <a:stretch>
            <a:fillRect/>
          </a:stretch>
        </p:blipFill>
        <p:spPr bwMode="auto">
          <a:xfrm>
            <a:off x="357158" y="4000504"/>
            <a:ext cx="5437452" cy="1143008"/>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3"/>
          <a:srcRect/>
          <a:stretch>
            <a:fillRect/>
          </a:stretch>
        </p:blipFill>
        <p:spPr bwMode="auto">
          <a:xfrm>
            <a:off x="428596" y="5378671"/>
            <a:ext cx="5429288" cy="1122163"/>
          </a:xfrm>
          <a:prstGeom prst="rect">
            <a:avLst/>
          </a:prstGeom>
          <a:noFill/>
          <a:ln w="9525">
            <a:noFill/>
            <a:miter lim="800000"/>
            <a:headEnd/>
            <a:tailEnd/>
          </a:ln>
          <a:effectLst/>
        </p:spPr>
      </p:pic>
      <p:pic>
        <p:nvPicPr>
          <p:cNvPr id="9" name="Picture 2"/>
          <p:cNvPicPr>
            <a:picLocks noGrp="1" noChangeAspect="1" noChangeArrowheads="1"/>
          </p:cNvPicPr>
          <p:nvPr>
            <p:ph idx="1"/>
          </p:nvPr>
        </p:nvPicPr>
        <p:blipFill>
          <a:blip r:embed="rId4"/>
          <a:srcRect/>
          <a:stretch>
            <a:fillRect/>
          </a:stretch>
        </p:blipFill>
        <p:spPr bwMode="auto">
          <a:xfrm>
            <a:off x="357158" y="1214421"/>
            <a:ext cx="5500726" cy="2608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Τίτλος"/>
          <p:cNvSpPr>
            <a:spLocks noGrp="1"/>
          </p:cNvSpPr>
          <p:nvPr>
            <p:ph type="title"/>
          </p:nvPr>
        </p:nvSpPr>
        <p:spPr>
          <a:xfrm>
            <a:off x="304800" y="457200"/>
            <a:ext cx="8686800" cy="685784"/>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a:bodyPr>
          <a:lstStyle/>
          <a:p>
            <a:pPr algn="just"/>
            <a:r>
              <a:rPr lang="el-GR" dirty="0" err="1" smtClean="0"/>
              <a:t>Ερωτησεισ</a:t>
            </a:r>
            <a:r>
              <a:rPr lang="el-GR" dirty="0" smtClean="0"/>
              <a:t> </a:t>
            </a:r>
            <a:r>
              <a:rPr lang="el-GR" dirty="0" err="1" smtClean="0"/>
              <a:t>κεφαλαιου</a:t>
            </a:r>
            <a:endParaRPr lang="el-GR" dirty="0"/>
          </a:p>
        </p:txBody>
      </p:sp>
      <p:pic>
        <p:nvPicPr>
          <p:cNvPr id="160772" name="Picture 4"/>
          <p:cNvPicPr>
            <a:picLocks noGrp="1" noChangeAspect="1" noChangeArrowheads="1"/>
          </p:cNvPicPr>
          <p:nvPr>
            <p:ph idx="1"/>
          </p:nvPr>
        </p:nvPicPr>
        <p:blipFill>
          <a:blip r:embed="rId2"/>
          <a:srcRect/>
          <a:stretch>
            <a:fillRect/>
          </a:stretch>
        </p:blipFill>
        <p:spPr bwMode="auto">
          <a:xfrm>
            <a:off x="285720" y="1285860"/>
            <a:ext cx="5715040" cy="2694478"/>
          </a:xfrm>
          <a:prstGeom prst="rect">
            <a:avLst/>
          </a:prstGeom>
          <a:noFill/>
          <a:ln w="9525">
            <a:noFill/>
            <a:miter lim="800000"/>
            <a:headEnd/>
            <a:tailEnd/>
          </a:ln>
          <a:effectLst/>
        </p:spPr>
      </p:pic>
      <p:pic>
        <p:nvPicPr>
          <p:cNvPr id="160773" name="Picture 5"/>
          <p:cNvPicPr>
            <a:picLocks noChangeAspect="1" noChangeArrowheads="1"/>
          </p:cNvPicPr>
          <p:nvPr/>
        </p:nvPicPr>
        <p:blipFill>
          <a:blip r:embed="rId3"/>
          <a:srcRect/>
          <a:stretch>
            <a:fillRect/>
          </a:stretch>
        </p:blipFill>
        <p:spPr bwMode="auto">
          <a:xfrm>
            <a:off x="285720" y="4126062"/>
            <a:ext cx="5715040" cy="2303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04800" y="457200"/>
            <a:ext cx="8686800" cy="542908"/>
          </a:xfrm>
          <a:gradFill>
            <a:gsLst>
              <a:gs pos="0">
                <a:schemeClr val="bg1">
                  <a:lumMod val="75000"/>
                </a:schemeClr>
              </a:gs>
              <a:gs pos="17999">
                <a:srgbClr val="FEE7F2"/>
              </a:gs>
              <a:gs pos="36000">
                <a:srgbClr val="FAC77D"/>
              </a:gs>
              <a:gs pos="61000">
                <a:srgbClr val="FBA97D"/>
              </a:gs>
              <a:gs pos="82001">
                <a:srgbClr val="FBD49C"/>
              </a:gs>
              <a:gs pos="100000">
                <a:srgbClr val="FEE7F2"/>
              </a:gs>
            </a:gsLst>
            <a:lin ang="16200000" scaled="0"/>
          </a:gradFill>
        </p:spPr>
        <p:txBody>
          <a:bodyPr>
            <a:normAutofit fontScale="90000"/>
          </a:bodyPr>
          <a:lstStyle/>
          <a:p>
            <a:pPr algn="just"/>
            <a:r>
              <a:rPr lang="el-GR" dirty="0" err="1" smtClean="0"/>
              <a:t>Ερωτησεισ</a:t>
            </a:r>
            <a:r>
              <a:rPr lang="el-GR" dirty="0" smtClean="0"/>
              <a:t> </a:t>
            </a:r>
            <a:r>
              <a:rPr lang="el-GR" dirty="0" err="1" smtClean="0"/>
              <a:t>κεφαλαιου</a:t>
            </a:r>
            <a:endParaRPr lang="el-GR" dirty="0"/>
          </a:p>
        </p:txBody>
      </p:sp>
      <p:pic>
        <p:nvPicPr>
          <p:cNvPr id="161794" name="Picture 2"/>
          <p:cNvPicPr>
            <a:picLocks noGrp="1" noChangeAspect="1" noChangeArrowheads="1"/>
          </p:cNvPicPr>
          <p:nvPr>
            <p:ph idx="1"/>
          </p:nvPr>
        </p:nvPicPr>
        <p:blipFill>
          <a:blip r:embed="rId2"/>
          <a:srcRect/>
          <a:stretch>
            <a:fillRect/>
          </a:stretch>
        </p:blipFill>
        <p:spPr bwMode="auto">
          <a:xfrm>
            <a:off x="214282" y="1142984"/>
            <a:ext cx="5572164" cy="813329"/>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3"/>
          <a:srcRect/>
          <a:stretch>
            <a:fillRect/>
          </a:stretch>
        </p:blipFill>
        <p:spPr bwMode="auto">
          <a:xfrm>
            <a:off x="214282" y="2143116"/>
            <a:ext cx="5618846" cy="1714512"/>
          </a:xfrm>
          <a:prstGeom prst="rect">
            <a:avLst/>
          </a:prstGeom>
          <a:noFill/>
          <a:ln w="9525">
            <a:noFill/>
            <a:miter lim="800000"/>
            <a:headEnd/>
            <a:tailEnd/>
          </a:ln>
          <a:effectLst/>
        </p:spPr>
      </p:pic>
      <p:pic>
        <p:nvPicPr>
          <p:cNvPr id="161796" name="Picture 4"/>
          <p:cNvPicPr>
            <a:picLocks noChangeAspect="1" noChangeArrowheads="1"/>
          </p:cNvPicPr>
          <p:nvPr/>
        </p:nvPicPr>
        <p:blipFill>
          <a:blip r:embed="rId4"/>
          <a:srcRect/>
          <a:stretch>
            <a:fillRect/>
          </a:stretch>
        </p:blipFill>
        <p:spPr bwMode="auto">
          <a:xfrm>
            <a:off x="214281" y="4071942"/>
            <a:ext cx="5667415" cy="242889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00108"/>
            <a:ext cx="8229600" cy="571504"/>
          </a:xfrm>
        </p:spPr>
        <p:txBody>
          <a:bodyPr>
            <a:normAutofit fontScale="90000"/>
          </a:bodyPr>
          <a:lstStyle/>
          <a:p>
            <a:pPr algn="l">
              <a:buFont typeface="Arial" pitchFamily="34" charset="0"/>
              <a:buChar char="•"/>
            </a:pPr>
            <a:r>
              <a:rPr lang="el-GR" sz="3600" dirty="0" smtClean="0">
                <a:solidFill>
                  <a:srgbClr val="00B050"/>
                </a:solidFill>
              </a:rPr>
              <a:t> Φυσικά χαρακτηριστικά του ήχου</a:t>
            </a:r>
            <a:endParaRPr lang="el-GR" sz="3600" dirty="0">
              <a:solidFill>
                <a:srgbClr val="00B050"/>
              </a:solidFill>
            </a:endParaRPr>
          </a:p>
        </p:txBody>
      </p:sp>
      <p:sp>
        <p:nvSpPr>
          <p:cNvPr id="3" name="2 - Θέση περιεχομένου"/>
          <p:cNvSpPr>
            <a:spLocks noGrp="1"/>
          </p:cNvSpPr>
          <p:nvPr>
            <p:ph idx="1"/>
          </p:nvPr>
        </p:nvSpPr>
        <p:spPr>
          <a:xfrm>
            <a:off x="214282" y="1643050"/>
            <a:ext cx="8715436" cy="4857784"/>
          </a:xfr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lgn="just">
              <a:buFont typeface="+mj-lt"/>
              <a:buAutoNum type="arabicPeriod" startAt="4"/>
            </a:pPr>
            <a:r>
              <a:rPr lang="el-GR" sz="2800" dirty="0" smtClean="0">
                <a:solidFill>
                  <a:srgbClr val="C00000"/>
                </a:solidFill>
              </a:rPr>
              <a:t>Φάσμα ακουστικών συχνοτήτων: </a:t>
            </a:r>
            <a:r>
              <a:rPr lang="el-GR" sz="2800" dirty="0" smtClean="0">
                <a:solidFill>
                  <a:schemeClr val="tx1"/>
                </a:solidFill>
              </a:rPr>
              <a:t>20</a:t>
            </a:r>
            <a:r>
              <a:rPr lang="en-US" sz="2800" dirty="0" smtClean="0">
                <a:solidFill>
                  <a:schemeClr val="tx1"/>
                </a:solidFill>
              </a:rPr>
              <a:t>Hz </a:t>
            </a:r>
            <a:r>
              <a:rPr lang="el-GR" sz="2800" dirty="0" smtClean="0">
                <a:solidFill>
                  <a:schemeClr val="tx1"/>
                </a:solidFill>
              </a:rPr>
              <a:t>έως 20</a:t>
            </a:r>
            <a:r>
              <a:rPr lang="en-US" sz="2800" dirty="0" smtClean="0">
                <a:solidFill>
                  <a:schemeClr val="tx1"/>
                </a:solidFill>
              </a:rPr>
              <a:t>kHz. </a:t>
            </a:r>
            <a:r>
              <a:rPr lang="el-GR" sz="2800" dirty="0" smtClean="0">
                <a:solidFill>
                  <a:schemeClr val="tx1"/>
                </a:solidFill>
              </a:rPr>
              <a:t>Τα όρια αυτά κυμαίνονται ανάλογα με την ηλικία του ανθρώπου.</a:t>
            </a:r>
            <a:endParaRPr lang="en-US" sz="2800" dirty="0" smtClean="0">
              <a:solidFill>
                <a:schemeClr val="tx1"/>
              </a:solidFill>
            </a:endParaRPr>
          </a:p>
          <a:p>
            <a:pPr marL="514350" indent="-514350" algn="just">
              <a:buNone/>
            </a:pPr>
            <a:r>
              <a:rPr lang="el-GR" sz="2800" dirty="0" smtClean="0">
                <a:solidFill>
                  <a:schemeClr val="tx1"/>
                </a:solidFill>
              </a:rPr>
              <a:t>	</a:t>
            </a:r>
            <a:r>
              <a:rPr lang="el-GR" sz="2800" dirty="0" err="1" smtClean="0">
                <a:solidFill>
                  <a:srgbClr val="C00000"/>
                </a:solidFill>
              </a:rPr>
              <a:t>Υπόηχοι</a:t>
            </a:r>
            <a:r>
              <a:rPr lang="el-GR" sz="2800" dirty="0" smtClean="0">
                <a:solidFill>
                  <a:srgbClr val="C00000"/>
                </a:solidFill>
              </a:rPr>
              <a:t>:</a:t>
            </a:r>
            <a:r>
              <a:rPr lang="el-GR" sz="2800" dirty="0" smtClean="0">
                <a:solidFill>
                  <a:schemeClr val="tx1"/>
                </a:solidFill>
              </a:rPr>
              <a:t> </a:t>
            </a:r>
            <a:r>
              <a:rPr lang="en-US" sz="2800" dirty="0" smtClean="0">
                <a:solidFill>
                  <a:schemeClr val="tx1"/>
                </a:solidFill>
              </a:rPr>
              <a:t> f &lt; 20 Hz</a:t>
            </a:r>
            <a:r>
              <a:rPr lang="el-GR" sz="2800" dirty="0" smtClean="0">
                <a:solidFill>
                  <a:srgbClr val="C00000"/>
                </a:solidFill>
              </a:rPr>
              <a:t>  </a:t>
            </a:r>
          </a:p>
          <a:p>
            <a:pPr marL="514350" indent="-514350" algn="just">
              <a:buNone/>
            </a:pPr>
            <a:r>
              <a:rPr lang="el-GR" sz="2800" dirty="0">
                <a:solidFill>
                  <a:srgbClr val="C00000"/>
                </a:solidFill>
              </a:rPr>
              <a:t>	</a:t>
            </a:r>
            <a:r>
              <a:rPr lang="el-GR" sz="2800" dirty="0" smtClean="0">
                <a:solidFill>
                  <a:srgbClr val="C00000"/>
                </a:solidFill>
              </a:rPr>
              <a:t>Υπέρηχοι: </a:t>
            </a:r>
            <a:r>
              <a:rPr lang="el-GR" sz="2800" dirty="0" smtClean="0">
                <a:solidFill>
                  <a:schemeClr val="tx1"/>
                </a:solidFill>
              </a:rPr>
              <a:t> </a:t>
            </a:r>
            <a:r>
              <a:rPr lang="en-US" sz="2800" dirty="0" smtClean="0">
                <a:solidFill>
                  <a:schemeClr val="tx1"/>
                </a:solidFill>
              </a:rPr>
              <a:t>f &gt; 20 kHz</a:t>
            </a:r>
            <a:endParaRPr lang="el-GR" sz="2800" dirty="0" smtClean="0">
              <a:solidFill>
                <a:srgbClr val="C00000"/>
              </a:solidFill>
            </a:endParaRPr>
          </a:p>
        </p:txBody>
      </p:sp>
      <p:sp>
        <p:nvSpPr>
          <p:cNvPr id="4" name="1 - Τίτλος"/>
          <p:cNvSpPr txBox="1">
            <a:spLocks/>
          </p:cNvSpPr>
          <p:nvPr/>
        </p:nvSpPr>
        <p:spPr>
          <a:xfrm>
            <a:off x="428596" y="214290"/>
            <a:ext cx="8258204" cy="654032"/>
          </a:xfrm>
          <a:prstGeom prst="rect">
            <a:avLst/>
          </a:prstGeom>
          <a:gradFill>
            <a:gsLst>
              <a:gs pos="0">
                <a:schemeClr val="bg1">
                  <a:lumMod val="75000"/>
                </a:schemeClr>
              </a:gs>
              <a:gs pos="35000">
                <a:schemeClr val="accent2">
                  <a:tint val="37000"/>
                  <a:satMod val="300000"/>
                </a:schemeClr>
              </a:gs>
              <a:gs pos="100000">
                <a:schemeClr val="accent2">
                  <a:tint val="15000"/>
                  <a:satMod val="350000"/>
                </a:schemeClr>
              </a:gs>
            </a:gsLst>
            <a:lin ang="16200000" scaled="1"/>
          </a:gra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rgbClr val="C00000"/>
                </a:solidFill>
                <a:effectLst/>
                <a:uLnTx/>
                <a:uFillTx/>
                <a:latin typeface="+mj-lt"/>
                <a:ea typeface="+mj-ea"/>
                <a:cs typeface="+mj-cs"/>
              </a:rPr>
              <a:t>1.1 Βασικές αρχές ηχοληψίας</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1537</TotalTime>
  <Words>4435</Words>
  <Application>Microsoft Office PowerPoint</Application>
  <PresentationFormat>Προβολή στην οθόνη (4:3)</PresentationFormat>
  <Paragraphs>612</Paragraphs>
  <Slides>87</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87</vt:i4>
      </vt:variant>
    </vt:vector>
  </HeadingPairs>
  <TitlesOfParts>
    <vt:vector size="90" baseType="lpstr">
      <vt:lpstr>Διαστημικό</vt:lpstr>
      <vt:lpstr>Εξίσωση</vt:lpstr>
      <vt:lpstr>Microsoft Equation 3.0</vt:lpstr>
      <vt:lpstr>Διαφάνεια 1</vt:lpstr>
      <vt:lpstr>1ο Κεφάλαιο</vt:lpstr>
      <vt:lpstr>Βασικεσ αρχεσ ηχοληψιασ</vt:lpstr>
      <vt:lpstr>1.1 Βασικές αρχές ηχοληψίας</vt:lpstr>
      <vt:lpstr>1.1 Βασικές αρχές ηχοληψίας</vt:lpstr>
      <vt:lpstr> Κατηγορίες του ήχου</vt:lpstr>
      <vt:lpstr> Κατηγορίες του ήχου</vt:lpstr>
      <vt:lpstr> Φυσικά χαρακτηριστικά του ήχου</vt:lpstr>
      <vt:lpstr> Φυσικά χαρακτηριστικά του ήχου</vt:lpstr>
      <vt:lpstr>Ιδιότητες του ήχου</vt:lpstr>
      <vt:lpstr>Ιδιότητες του ήχου</vt:lpstr>
      <vt:lpstr>Υποκειμενικά χαρακτηριστικά του ήχου</vt:lpstr>
      <vt:lpstr>Υποκειμενικά χαρακτηριστικά του ήχου</vt:lpstr>
      <vt:lpstr>Υποκειμενικά χαρακτηριστικά του ήχου</vt:lpstr>
      <vt:lpstr>ΜΙΚΡΟΦΩΝΑ</vt:lpstr>
      <vt:lpstr>1.2 Μικροφωνα</vt:lpstr>
      <vt:lpstr>1.2 Μικροφωνα</vt:lpstr>
      <vt:lpstr>1.2 ΜικρΟφωνα</vt:lpstr>
      <vt:lpstr>Διαφάνεια 19</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1.2 Μικροφωνα</vt:lpstr>
      <vt:lpstr>ΤΡΑΠΕΖΑ ΜΙΞΗΣ ΗΧΟΥ Ή  ΚΟΝΣΟΛΑ ΕΛΕΓΧΟΥ  ΗΧΟΥ</vt:lpstr>
      <vt:lpstr>1.3 ΤΡΑΠΕΖΑ ΜΙΞΗΣ ΗΧΟΥ (κονσολα ηχου)</vt:lpstr>
      <vt:lpstr>1.3 ΤΡΑΠΕΖΑ ΜΙΞΗΣ ΗΧΟΥ (κονσολα ηχου)</vt:lpstr>
      <vt:lpstr>1.3 ΤΡΑΠΕΖΑ ΜΙΞΗΣ ΗΧΟΥ (κονσολα ηχου)</vt:lpstr>
      <vt:lpstr>1.3 ΤΡΑΠΕΖΑ ΜΙΞΗΣ ΗΧΟΥ (κονσολα ηχου)</vt:lpstr>
      <vt:lpstr>1.3 ΤΡΑΠΕΖΑ ΜΙΞΗΣ ΗΧΟΥ (κονσολα ηχου)</vt:lpstr>
      <vt:lpstr>1.3 ΤΡΑΠΕΖΑ ΜΙΞΗΣ ΗΧΟΥ (κονσολα ηχου)</vt:lpstr>
      <vt:lpstr>1.3 ΤΡΑΠΕΖΑ ΜΙΞΗΣ ΗΧΟΥ (κονσολα ηχου)</vt:lpstr>
      <vt:lpstr>ΡΥΘΜΙΣΤΕΣ ΤΟΝΟΥ ΚΑΙ  ΙΣΟΣΤΑΘΜΙΣΤΕΣ</vt:lpstr>
      <vt:lpstr>1.4 ΡΥΘΜΙΣΤΕΣ ΤΟΝΟΥ ΚΑΙ ΙΣΟΣΤΑΘΜΙΣΤΕΣ</vt:lpstr>
      <vt:lpstr>1.4 ΡΥΘΜΙΣΤΕΣ ΤΟΝΟΥ ΚΑΙ ΙΣΟΣΤΑΘΜΙΣΤΕΣ</vt:lpstr>
      <vt:lpstr>1.4 ΡΥΘΜΙΣΤΕΣ ΤΟΝΟΥ ΚΑΙ ΙΣΟΣΤΑΘΜΙΣΤΕΣ</vt:lpstr>
      <vt:lpstr>1.4 ΡΥΘΜΙΣΤΕΣ ΤΟΝΟΥ ΚΑΙ ΙΣΟΣΤΑΘΜΙΣΤΕΣ</vt:lpstr>
      <vt:lpstr>1.4 ΡΥΘΜΙΣΤΕΣ ΤΟΝΟΥ ΚΑΙ ΙΣΟΣΤΑΘΜΙΣΤΕΣ</vt:lpstr>
      <vt:lpstr>1.5 Σύστημα αποθορυβοποιησησ – περιορισμοσ θορυβου</vt:lpstr>
      <vt:lpstr>1.5 Σύστημα αποθορυβοποιησησ – περιορισμοσ θορυβου</vt:lpstr>
      <vt:lpstr>1.5 Σύστημα αποθορυβοποιησησ – περιορισμοσ θορυβου</vt:lpstr>
      <vt:lpstr>1.5 Σύστημα αποθορυβοποιησησ – περιορισμοσ θορυβου</vt:lpstr>
      <vt:lpstr>1.5 Σύστημα αποθορυβοποιησησ – περιορισμοσ θορυβου</vt:lpstr>
      <vt:lpstr>Hxeia  μεγαφωνα 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1.6 ηχεια-μεγαφωνα-φιλτρα crossover</vt:lpstr>
      <vt:lpstr>Διαφάνεια 76</vt:lpstr>
      <vt:lpstr>Διαφάνεια 77</vt:lpstr>
      <vt:lpstr>Διαφάνεια 78</vt:lpstr>
      <vt:lpstr>1.6 ηχεια-μεγαφωνα-φιλτρα crossover</vt:lpstr>
      <vt:lpstr>Διαφάνεια 80</vt:lpstr>
      <vt:lpstr>1.7 ΕΝΙΣΧΥΤΙΚΕς ΔΙΑΤΑΞΕΙς ΑΚΟΥΣΤΙΚΩΝ ΣΗΜΑΤΩΝ</vt:lpstr>
      <vt:lpstr>1.7 ΕΝΙΣΧΥΤΙΚΕς ΔΙΑΤΑΞΕΙς ΑΚΟΥΣΤΙΚΩΝ ΣΗΜΑΤΩΝ</vt:lpstr>
      <vt:lpstr>1.7 ΕΝΙΣΧΥΤΙΚΕς ΔΙΑΤΑΞΕΙς ΑΚΟΥΣΤΙΚΩΝ ΣΗΜΑΤΩΝ</vt:lpstr>
      <vt:lpstr>1.7 ΕΝΙΣΧΥΤΙΚΕς ΔΙΑΤΑΞΕΙς ΑΚΟΥΣΤΙΚΩΝ ΣΗΜΑΤΩΝ</vt:lpstr>
      <vt:lpstr>Ερωτησεισ κεφαλαιου</vt:lpstr>
      <vt:lpstr>Ερωτησεισ κεφαλαιου</vt:lpstr>
      <vt:lpstr>Ερωτησεισ κεφαλαιου</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ΓΕΩΡΓΙΟΣ ΜΑΚΕΔΩΝ</dc:creator>
  <cp:lastModifiedBy>GeoMac</cp:lastModifiedBy>
  <cp:revision>178</cp:revision>
  <dcterms:created xsi:type="dcterms:W3CDTF">2012-01-13T19:40:21Z</dcterms:created>
  <dcterms:modified xsi:type="dcterms:W3CDTF">2012-12-02T22:51:10Z</dcterms:modified>
</cp:coreProperties>
</file>